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76" r:id="rId15"/>
    <p:sldId id="268" r:id="rId16"/>
    <p:sldId id="277" r:id="rId17"/>
    <p:sldId id="269" r:id="rId18"/>
    <p:sldId id="270" r:id="rId19"/>
    <p:sldId id="271" r:id="rId20"/>
    <p:sldId id="272" r:id="rId21"/>
    <p:sldId id="274" r:id="rId22"/>
    <p:sldId id="275"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Canva Sans" panose="020B0604020202020204" charset="0"/>
      <p:regular r:id="rId29"/>
    </p:embeddedFont>
    <p:embeddedFont>
      <p:font typeface="Forum" panose="020B0604020202020204" charset="0"/>
      <p:regular r:id="rId30"/>
    </p:embeddedFont>
    <p:embeddedFont>
      <p:font typeface="Overpass Light" panose="020B0604020202020204" charset="0"/>
      <p:regular r:id="rId31"/>
    </p:embeddedFont>
    <p:embeddedFont>
      <p:font typeface="Overpass Light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B63D7-407D-4AFF-8C61-FA7D091FEF44}" v="275" dt="2023-01-31T21:47:26.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347" autoAdjust="0"/>
  </p:normalViewPr>
  <p:slideViewPr>
    <p:cSldViewPr>
      <p:cViewPr varScale="1">
        <p:scale>
          <a:sx n="54" d="100"/>
          <a:sy n="54" d="100"/>
        </p:scale>
        <p:origin x="19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Norton" userId="500eaf85-6f86-4b74-84c5-4d10077f2091" providerId="ADAL" clId="{B00B63D7-407D-4AFF-8C61-FA7D091FEF44}"/>
    <pc:docChg chg="undo redo custSel addSld delSld modSld sldOrd">
      <pc:chgData name="Melissa Norton" userId="500eaf85-6f86-4b74-84c5-4d10077f2091" providerId="ADAL" clId="{B00B63D7-407D-4AFF-8C61-FA7D091FEF44}" dt="2023-01-31T21:47:56.184" v="2214" actId="1076"/>
      <pc:docMkLst>
        <pc:docMk/>
      </pc:docMkLst>
      <pc:sldChg chg="modSp mod">
        <pc:chgData name="Melissa Norton" userId="500eaf85-6f86-4b74-84c5-4d10077f2091" providerId="ADAL" clId="{B00B63D7-407D-4AFF-8C61-FA7D091FEF44}" dt="2023-01-31T21:08:09.860" v="669" actId="1076"/>
        <pc:sldMkLst>
          <pc:docMk/>
          <pc:sldMk cId="2696803414" sldId="267"/>
        </pc:sldMkLst>
        <pc:picChg chg="mod">
          <ac:chgData name="Melissa Norton" userId="500eaf85-6f86-4b74-84c5-4d10077f2091" providerId="ADAL" clId="{B00B63D7-407D-4AFF-8C61-FA7D091FEF44}" dt="2023-01-31T21:08:08.159" v="668" actId="1076"/>
          <ac:picMkLst>
            <pc:docMk/>
            <pc:sldMk cId="2696803414" sldId="267"/>
            <ac:picMk id="11" creationId="{00000000-0000-0000-0000-000000000000}"/>
          </ac:picMkLst>
        </pc:picChg>
        <pc:picChg chg="mod">
          <ac:chgData name="Melissa Norton" userId="500eaf85-6f86-4b74-84c5-4d10077f2091" providerId="ADAL" clId="{B00B63D7-407D-4AFF-8C61-FA7D091FEF44}" dt="2023-01-31T21:08:09.860" v="669" actId="1076"/>
          <ac:picMkLst>
            <pc:docMk/>
            <pc:sldMk cId="2696803414" sldId="267"/>
            <ac:picMk id="12" creationId="{00000000-0000-0000-0000-000000000000}"/>
          </ac:picMkLst>
        </pc:picChg>
      </pc:sldChg>
      <pc:sldChg chg="modSp">
        <pc:chgData name="Melissa Norton" userId="500eaf85-6f86-4b74-84c5-4d10077f2091" providerId="ADAL" clId="{B00B63D7-407D-4AFF-8C61-FA7D091FEF44}" dt="2023-01-31T21:03:51.330" v="272" actId="255"/>
        <pc:sldMkLst>
          <pc:docMk/>
          <pc:sldMk cId="3714104115" sldId="268"/>
        </pc:sldMkLst>
        <pc:spChg chg="mod">
          <ac:chgData name="Melissa Norton" userId="500eaf85-6f86-4b74-84c5-4d10077f2091" providerId="ADAL" clId="{B00B63D7-407D-4AFF-8C61-FA7D091FEF44}" dt="2023-01-31T21:03:51.330" v="272" actId="255"/>
          <ac:spMkLst>
            <pc:docMk/>
            <pc:sldMk cId="3714104115" sldId="268"/>
            <ac:spMk id="10" creationId="{1D8943F9-4F8B-B6C6-3FE4-354BF7014AC4}"/>
          </ac:spMkLst>
        </pc:spChg>
      </pc:sldChg>
      <pc:sldChg chg="modNotesTx">
        <pc:chgData name="Melissa Norton" userId="500eaf85-6f86-4b74-84c5-4d10077f2091" providerId="ADAL" clId="{B00B63D7-407D-4AFF-8C61-FA7D091FEF44}" dt="2023-01-31T21:04:53.402" v="409" actId="20577"/>
        <pc:sldMkLst>
          <pc:docMk/>
          <pc:sldMk cId="918579628" sldId="269"/>
        </pc:sldMkLst>
      </pc:sldChg>
      <pc:sldChg chg="addSp delSp modSp mod modAnim">
        <pc:chgData name="Melissa Norton" userId="500eaf85-6f86-4b74-84c5-4d10077f2091" providerId="ADAL" clId="{B00B63D7-407D-4AFF-8C61-FA7D091FEF44}" dt="2023-01-31T21:33:34.531" v="1242" actId="1076"/>
        <pc:sldMkLst>
          <pc:docMk/>
          <pc:sldMk cId="3775257446" sldId="270"/>
        </pc:sldMkLst>
        <pc:spChg chg="mod">
          <ac:chgData name="Melissa Norton" userId="500eaf85-6f86-4b74-84c5-4d10077f2091" providerId="ADAL" clId="{B00B63D7-407D-4AFF-8C61-FA7D091FEF44}" dt="2023-01-31T21:33:28.293" v="1240" actId="1076"/>
          <ac:spMkLst>
            <pc:docMk/>
            <pc:sldMk cId="3775257446" sldId="270"/>
            <ac:spMk id="3" creationId="{00000000-0000-0000-0000-000000000000}"/>
          </ac:spMkLst>
        </pc:spChg>
        <pc:spChg chg="mod">
          <ac:chgData name="Melissa Norton" userId="500eaf85-6f86-4b74-84c5-4d10077f2091" providerId="ADAL" clId="{B00B63D7-407D-4AFF-8C61-FA7D091FEF44}" dt="2023-01-31T21:33:30.885" v="1241" actId="1076"/>
          <ac:spMkLst>
            <pc:docMk/>
            <pc:sldMk cId="3775257446" sldId="270"/>
            <ac:spMk id="8" creationId="{00000000-0000-0000-0000-000000000000}"/>
          </ac:spMkLst>
        </pc:spChg>
        <pc:spChg chg="add del">
          <ac:chgData name="Melissa Norton" userId="500eaf85-6f86-4b74-84c5-4d10077f2091" providerId="ADAL" clId="{B00B63D7-407D-4AFF-8C61-FA7D091FEF44}" dt="2023-01-31T21:10:47.436" v="898" actId="22"/>
          <ac:spMkLst>
            <pc:docMk/>
            <pc:sldMk cId="3775257446" sldId="270"/>
            <ac:spMk id="10" creationId="{E71324F2-A16D-C5C2-A868-60BAF2541A96}"/>
          </ac:spMkLst>
        </pc:spChg>
        <pc:spChg chg="add mod">
          <ac:chgData name="Melissa Norton" userId="500eaf85-6f86-4b74-84c5-4d10077f2091" providerId="ADAL" clId="{B00B63D7-407D-4AFF-8C61-FA7D091FEF44}" dt="2023-01-31T21:33:34.531" v="1242" actId="1076"/>
          <ac:spMkLst>
            <pc:docMk/>
            <pc:sldMk cId="3775257446" sldId="270"/>
            <ac:spMk id="12" creationId="{D33E057D-B8EE-6DA7-7603-C3B8DC44246C}"/>
          </ac:spMkLst>
        </pc:spChg>
        <pc:picChg chg="mod">
          <ac:chgData name="Melissa Norton" userId="500eaf85-6f86-4b74-84c5-4d10077f2091" providerId="ADAL" clId="{B00B63D7-407D-4AFF-8C61-FA7D091FEF44}" dt="2023-01-31T21:09:43.827" v="757" actId="1076"/>
          <ac:picMkLst>
            <pc:docMk/>
            <pc:sldMk cId="3775257446" sldId="270"/>
            <ac:picMk id="4" creationId="{00000000-0000-0000-0000-000000000000}"/>
          </ac:picMkLst>
        </pc:picChg>
        <pc:picChg chg="del">
          <ac:chgData name="Melissa Norton" userId="500eaf85-6f86-4b74-84c5-4d10077f2091" providerId="ADAL" clId="{B00B63D7-407D-4AFF-8C61-FA7D091FEF44}" dt="2023-01-31T21:09:31.891" v="755" actId="478"/>
          <ac:picMkLst>
            <pc:docMk/>
            <pc:sldMk cId="3775257446" sldId="270"/>
            <ac:picMk id="5" creationId="{00000000-0000-0000-0000-000000000000}"/>
          </ac:picMkLst>
        </pc:picChg>
        <pc:picChg chg="mod">
          <ac:chgData name="Melissa Norton" userId="500eaf85-6f86-4b74-84c5-4d10077f2091" providerId="ADAL" clId="{B00B63D7-407D-4AFF-8C61-FA7D091FEF44}" dt="2023-01-31T21:32:47.875" v="1238" actId="1076"/>
          <ac:picMkLst>
            <pc:docMk/>
            <pc:sldMk cId="3775257446" sldId="270"/>
            <ac:picMk id="6" creationId="{00000000-0000-0000-0000-000000000000}"/>
          </ac:picMkLst>
        </pc:picChg>
        <pc:picChg chg="mod">
          <ac:chgData name="Melissa Norton" userId="500eaf85-6f86-4b74-84c5-4d10077f2091" providerId="ADAL" clId="{B00B63D7-407D-4AFF-8C61-FA7D091FEF44}" dt="2023-01-31T21:32:50.466" v="1239" actId="1076"/>
          <ac:picMkLst>
            <pc:docMk/>
            <pc:sldMk cId="3775257446" sldId="270"/>
            <ac:picMk id="7" creationId="{00000000-0000-0000-0000-000000000000}"/>
          </ac:picMkLst>
        </pc:picChg>
      </pc:sldChg>
      <pc:sldChg chg="addSp delSp modSp mod modAnim modNotesTx">
        <pc:chgData name="Melissa Norton" userId="500eaf85-6f86-4b74-84c5-4d10077f2091" providerId="ADAL" clId="{B00B63D7-407D-4AFF-8C61-FA7D091FEF44}" dt="2023-01-31T21:38:14.324" v="1458" actId="20577"/>
        <pc:sldMkLst>
          <pc:docMk/>
          <pc:sldMk cId="2617460206" sldId="271"/>
        </pc:sldMkLst>
        <pc:spChg chg="mod">
          <ac:chgData name="Melissa Norton" userId="500eaf85-6f86-4b74-84c5-4d10077f2091" providerId="ADAL" clId="{B00B63D7-407D-4AFF-8C61-FA7D091FEF44}" dt="2023-01-31T21:34:53.034" v="1274" actId="1076"/>
          <ac:spMkLst>
            <pc:docMk/>
            <pc:sldMk cId="2617460206" sldId="271"/>
            <ac:spMk id="2" creationId="{00000000-0000-0000-0000-000000000000}"/>
          </ac:spMkLst>
        </pc:spChg>
        <pc:spChg chg="mod">
          <ac:chgData name="Melissa Norton" userId="500eaf85-6f86-4b74-84c5-4d10077f2091" providerId="ADAL" clId="{B00B63D7-407D-4AFF-8C61-FA7D091FEF44}" dt="2023-01-31T21:35:08.721" v="1278" actId="20577"/>
          <ac:spMkLst>
            <pc:docMk/>
            <pc:sldMk cId="2617460206" sldId="271"/>
            <ac:spMk id="3" creationId="{00000000-0000-0000-0000-000000000000}"/>
          </ac:spMkLst>
        </pc:spChg>
        <pc:spChg chg="add del">
          <ac:chgData name="Melissa Norton" userId="500eaf85-6f86-4b74-84c5-4d10077f2091" providerId="ADAL" clId="{B00B63D7-407D-4AFF-8C61-FA7D091FEF44}" dt="2023-01-31T21:35:40.080" v="1290" actId="22"/>
          <ac:spMkLst>
            <pc:docMk/>
            <pc:sldMk cId="2617460206" sldId="271"/>
            <ac:spMk id="9" creationId="{845A0DCC-0526-A45D-7EBC-9E36D0EB6314}"/>
          </ac:spMkLst>
        </pc:spChg>
        <pc:spChg chg="add mod">
          <ac:chgData name="Melissa Norton" userId="500eaf85-6f86-4b74-84c5-4d10077f2091" providerId="ADAL" clId="{B00B63D7-407D-4AFF-8C61-FA7D091FEF44}" dt="2023-01-31T21:37:24.594" v="1331" actId="20577"/>
          <ac:spMkLst>
            <pc:docMk/>
            <pc:sldMk cId="2617460206" sldId="271"/>
            <ac:spMk id="11" creationId="{BBD19CD6-FC60-381C-ECB0-830D43057B83}"/>
          </ac:spMkLst>
        </pc:spChg>
        <pc:picChg chg="mod">
          <ac:chgData name="Melissa Norton" userId="500eaf85-6f86-4b74-84c5-4d10077f2091" providerId="ADAL" clId="{B00B63D7-407D-4AFF-8C61-FA7D091FEF44}" dt="2023-01-31T21:36:35.827" v="1309" actId="1076"/>
          <ac:picMkLst>
            <pc:docMk/>
            <pc:sldMk cId="2617460206" sldId="271"/>
            <ac:picMk id="5" creationId="{00000000-0000-0000-0000-000000000000}"/>
          </ac:picMkLst>
        </pc:picChg>
        <pc:picChg chg="mod">
          <ac:chgData name="Melissa Norton" userId="500eaf85-6f86-4b74-84c5-4d10077f2091" providerId="ADAL" clId="{B00B63D7-407D-4AFF-8C61-FA7D091FEF44}" dt="2023-01-31T21:36:41.291" v="1311" actId="1076"/>
          <ac:picMkLst>
            <pc:docMk/>
            <pc:sldMk cId="2617460206" sldId="271"/>
            <ac:picMk id="6" creationId="{00000000-0000-0000-0000-000000000000}"/>
          </ac:picMkLst>
        </pc:picChg>
        <pc:picChg chg="mod ord">
          <ac:chgData name="Melissa Norton" userId="500eaf85-6f86-4b74-84c5-4d10077f2091" providerId="ADAL" clId="{B00B63D7-407D-4AFF-8C61-FA7D091FEF44}" dt="2023-01-31T21:35:02.253" v="1277" actId="167"/>
          <ac:picMkLst>
            <pc:docMk/>
            <pc:sldMk cId="2617460206" sldId="271"/>
            <ac:picMk id="7" creationId="{00000000-0000-0000-0000-000000000000}"/>
          </ac:picMkLst>
        </pc:picChg>
      </pc:sldChg>
      <pc:sldChg chg="addSp delSp modSp mod modAnim">
        <pc:chgData name="Melissa Norton" userId="500eaf85-6f86-4b74-84c5-4d10077f2091" providerId="ADAL" clId="{B00B63D7-407D-4AFF-8C61-FA7D091FEF44}" dt="2023-01-31T21:43:20.735" v="1935"/>
        <pc:sldMkLst>
          <pc:docMk/>
          <pc:sldMk cId="356175680" sldId="272"/>
        </pc:sldMkLst>
        <pc:spChg chg="mod">
          <ac:chgData name="Melissa Norton" userId="500eaf85-6f86-4b74-84c5-4d10077f2091" providerId="ADAL" clId="{B00B63D7-407D-4AFF-8C61-FA7D091FEF44}" dt="2023-01-31T21:38:33.821" v="1478" actId="14100"/>
          <ac:spMkLst>
            <pc:docMk/>
            <pc:sldMk cId="356175680" sldId="272"/>
            <ac:spMk id="2" creationId="{00000000-0000-0000-0000-000000000000}"/>
          </ac:spMkLst>
        </pc:spChg>
        <pc:spChg chg="del">
          <ac:chgData name="Melissa Norton" userId="500eaf85-6f86-4b74-84c5-4d10077f2091" providerId="ADAL" clId="{B00B63D7-407D-4AFF-8C61-FA7D091FEF44}" dt="2023-01-31T21:38:38.221" v="1479" actId="478"/>
          <ac:spMkLst>
            <pc:docMk/>
            <pc:sldMk cId="356175680" sldId="272"/>
            <ac:spMk id="3" creationId="{00000000-0000-0000-0000-000000000000}"/>
          </ac:spMkLst>
        </pc:spChg>
        <pc:spChg chg="add del">
          <ac:chgData name="Melissa Norton" userId="500eaf85-6f86-4b74-84c5-4d10077f2091" providerId="ADAL" clId="{B00B63D7-407D-4AFF-8C61-FA7D091FEF44}" dt="2023-01-31T21:38:43.318" v="1487" actId="22"/>
          <ac:spMkLst>
            <pc:docMk/>
            <pc:sldMk cId="356175680" sldId="272"/>
            <ac:spMk id="10" creationId="{05FCD757-22D1-A520-F7AB-2C5EAF36793E}"/>
          </ac:spMkLst>
        </pc:spChg>
        <pc:spChg chg="add mod">
          <ac:chgData name="Melissa Norton" userId="500eaf85-6f86-4b74-84c5-4d10077f2091" providerId="ADAL" clId="{B00B63D7-407D-4AFF-8C61-FA7D091FEF44}" dt="2023-01-31T21:42:31.035" v="1930" actId="20577"/>
          <ac:spMkLst>
            <pc:docMk/>
            <pc:sldMk cId="356175680" sldId="272"/>
            <ac:spMk id="12" creationId="{D5D5F232-4E04-51E1-8161-1AE0A6576F9C}"/>
          </ac:spMkLst>
        </pc:spChg>
        <pc:picChg chg="mod">
          <ac:chgData name="Melissa Norton" userId="500eaf85-6f86-4b74-84c5-4d10077f2091" providerId="ADAL" clId="{B00B63D7-407D-4AFF-8C61-FA7D091FEF44}" dt="2023-01-31T21:40:54.362" v="1744" actId="1076"/>
          <ac:picMkLst>
            <pc:docMk/>
            <pc:sldMk cId="356175680" sldId="272"/>
            <ac:picMk id="6" creationId="{00000000-0000-0000-0000-000000000000}"/>
          </ac:picMkLst>
        </pc:picChg>
      </pc:sldChg>
      <pc:sldChg chg="del">
        <pc:chgData name="Melissa Norton" userId="500eaf85-6f86-4b74-84c5-4d10077f2091" providerId="ADAL" clId="{B00B63D7-407D-4AFF-8C61-FA7D091FEF44}" dt="2023-01-31T21:43:28.818" v="1936" actId="47"/>
        <pc:sldMkLst>
          <pc:docMk/>
          <pc:sldMk cId="3248988204" sldId="273"/>
        </pc:sldMkLst>
      </pc:sldChg>
      <pc:sldChg chg="addSp delSp modSp mod">
        <pc:chgData name="Melissa Norton" userId="500eaf85-6f86-4b74-84c5-4d10077f2091" providerId="ADAL" clId="{B00B63D7-407D-4AFF-8C61-FA7D091FEF44}" dt="2023-01-31T21:46:19.507" v="2123" actId="1076"/>
        <pc:sldMkLst>
          <pc:docMk/>
          <pc:sldMk cId="660643748" sldId="274"/>
        </pc:sldMkLst>
        <pc:spChg chg="mod">
          <ac:chgData name="Melissa Norton" userId="500eaf85-6f86-4b74-84c5-4d10077f2091" providerId="ADAL" clId="{B00B63D7-407D-4AFF-8C61-FA7D091FEF44}" dt="2023-01-31T21:43:54.881" v="1959" actId="1076"/>
          <ac:spMkLst>
            <pc:docMk/>
            <pc:sldMk cId="660643748" sldId="274"/>
            <ac:spMk id="2" creationId="{00000000-0000-0000-0000-000000000000}"/>
          </ac:spMkLst>
        </pc:spChg>
        <pc:spChg chg="del">
          <ac:chgData name="Melissa Norton" userId="500eaf85-6f86-4b74-84c5-4d10077f2091" providerId="ADAL" clId="{B00B63D7-407D-4AFF-8C61-FA7D091FEF44}" dt="2023-01-31T21:44:47.157" v="2088" actId="478"/>
          <ac:spMkLst>
            <pc:docMk/>
            <pc:sldMk cId="660643748" sldId="274"/>
            <ac:spMk id="3" creationId="{00000000-0000-0000-0000-000000000000}"/>
          </ac:spMkLst>
        </pc:spChg>
        <pc:spChg chg="del">
          <ac:chgData name="Melissa Norton" userId="500eaf85-6f86-4b74-84c5-4d10077f2091" providerId="ADAL" clId="{B00B63D7-407D-4AFF-8C61-FA7D091FEF44}" dt="2023-01-31T21:44:47.157" v="2088" actId="478"/>
          <ac:spMkLst>
            <pc:docMk/>
            <pc:sldMk cId="660643748" sldId="274"/>
            <ac:spMk id="9" creationId="{00000000-0000-0000-0000-000000000000}"/>
          </ac:spMkLst>
        </pc:spChg>
        <pc:spChg chg="add mod">
          <ac:chgData name="Melissa Norton" userId="500eaf85-6f86-4b74-84c5-4d10077f2091" providerId="ADAL" clId="{B00B63D7-407D-4AFF-8C61-FA7D091FEF44}" dt="2023-01-31T21:44:42.881" v="2087" actId="20577"/>
          <ac:spMkLst>
            <pc:docMk/>
            <pc:sldMk cId="660643748" sldId="274"/>
            <ac:spMk id="10" creationId="{9268D8AF-D464-1F2A-3428-B237BC13A01E}"/>
          </ac:spMkLst>
        </pc:spChg>
        <pc:spChg chg="add del mod">
          <ac:chgData name="Melissa Norton" userId="500eaf85-6f86-4b74-84c5-4d10077f2091" providerId="ADAL" clId="{B00B63D7-407D-4AFF-8C61-FA7D091FEF44}" dt="2023-01-31T21:46:14.921" v="2122" actId="478"/>
          <ac:spMkLst>
            <pc:docMk/>
            <pc:sldMk cId="660643748" sldId="274"/>
            <ac:spMk id="11" creationId="{950D651B-B374-2DA3-FED8-1A13DBADD88B}"/>
          </ac:spMkLst>
        </pc:spChg>
        <pc:spChg chg="add del">
          <ac:chgData name="Melissa Norton" userId="500eaf85-6f86-4b74-84c5-4d10077f2091" providerId="ADAL" clId="{B00B63D7-407D-4AFF-8C61-FA7D091FEF44}" dt="2023-01-31T21:45:14.352" v="2102" actId="22"/>
          <ac:spMkLst>
            <pc:docMk/>
            <pc:sldMk cId="660643748" sldId="274"/>
            <ac:spMk id="13" creationId="{71E1C414-5809-C093-95B4-28C996972DB5}"/>
          </ac:spMkLst>
        </pc:spChg>
        <pc:spChg chg="add mod">
          <ac:chgData name="Melissa Norton" userId="500eaf85-6f86-4b74-84c5-4d10077f2091" providerId="ADAL" clId="{B00B63D7-407D-4AFF-8C61-FA7D091FEF44}" dt="2023-01-31T21:46:19.507" v="2123" actId="1076"/>
          <ac:spMkLst>
            <pc:docMk/>
            <pc:sldMk cId="660643748" sldId="274"/>
            <ac:spMk id="15" creationId="{BA54C70A-9D18-170E-35CB-1D85A3FCB9C4}"/>
          </ac:spMkLst>
        </pc:spChg>
      </pc:sldChg>
      <pc:sldChg chg="delSp modSp mod">
        <pc:chgData name="Melissa Norton" userId="500eaf85-6f86-4b74-84c5-4d10077f2091" providerId="ADAL" clId="{B00B63D7-407D-4AFF-8C61-FA7D091FEF44}" dt="2023-01-31T21:47:56.184" v="2214" actId="1076"/>
        <pc:sldMkLst>
          <pc:docMk/>
          <pc:sldMk cId="1830010947" sldId="275"/>
        </pc:sldMkLst>
        <pc:spChg chg="mod">
          <ac:chgData name="Melissa Norton" userId="500eaf85-6f86-4b74-84c5-4d10077f2091" providerId="ADAL" clId="{B00B63D7-407D-4AFF-8C61-FA7D091FEF44}" dt="2023-01-31T21:47:56.184" v="2214" actId="1076"/>
          <ac:spMkLst>
            <pc:docMk/>
            <pc:sldMk cId="1830010947" sldId="275"/>
            <ac:spMk id="2" creationId="{00000000-0000-0000-0000-000000000000}"/>
          </ac:spMkLst>
        </pc:spChg>
        <pc:spChg chg="mod">
          <ac:chgData name="Melissa Norton" userId="500eaf85-6f86-4b74-84c5-4d10077f2091" providerId="ADAL" clId="{B00B63D7-407D-4AFF-8C61-FA7D091FEF44}" dt="2023-01-31T21:47:45.616" v="2212" actId="1076"/>
          <ac:spMkLst>
            <pc:docMk/>
            <pc:sldMk cId="1830010947" sldId="275"/>
            <ac:spMk id="3" creationId="{00000000-0000-0000-0000-000000000000}"/>
          </ac:spMkLst>
        </pc:spChg>
        <pc:spChg chg="del">
          <ac:chgData name="Melissa Norton" userId="500eaf85-6f86-4b74-84c5-4d10077f2091" providerId="ADAL" clId="{B00B63D7-407D-4AFF-8C61-FA7D091FEF44}" dt="2023-01-31T21:46:41.115" v="2124" actId="478"/>
          <ac:spMkLst>
            <pc:docMk/>
            <pc:sldMk cId="1830010947" sldId="275"/>
            <ac:spMk id="12" creationId="{00000000-0000-0000-0000-000000000000}"/>
          </ac:spMkLst>
        </pc:spChg>
      </pc:sldChg>
      <pc:sldChg chg="modNotesTx">
        <pc:chgData name="Melissa Norton" userId="500eaf85-6f86-4b74-84c5-4d10077f2091" providerId="ADAL" clId="{B00B63D7-407D-4AFF-8C61-FA7D091FEF44}" dt="2023-01-31T21:05:20.299" v="417" actId="20577"/>
        <pc:sldMkLst>
          <pc:docMk/>
          <pc:sldMk cId="1554138940" sldId="276"/>
        </pc:sldMkLst>
      </pc:sldChg>
      <pc:sldChg chg="addSp delSp modSp mod addAnim delAnim modAnim">
        <pc:chgData name="Melissa Norton" userId="500eaf85-6f86-4b74-84c5-4d10077f2091" providerId="ADAL" clId="{B00B63D7-407D-4AFF-8C61-FA7D091FEF44}" dt="2023-01-31T21:03:03.486" v="270"/>
        <pc:sldMkLst>
          <pc:docMk/>
          <pc:sldMk cId="3941134644" sldId="277"/>
        </pc:sldMkLst>
        <pc:spChg chg="add mod">
          <ac:chgData name="Melissa Norton" userId="500eaf85-6f86-4b74-84c5-4d10077f2091" providerId="ADAL" clId="{B00B63D7-407D-4AFF-8C61-FA7D091FEF44}" dt="2023-01-31T20:58:43.521" v="145" actId="1076"/>
          <ac:spMkLst>
            <pc:docMk/>
            <pc:sldMk cId="3941134644" sldId="277"/>
            <ac:spMk id="10" creationId="{975BC129-FCD9-5A76-9258-BD0C5A2CEC93}"/>
          </ac:spMkLst>
        </pc:spChg>
        <pc:spChg chg="add mod">
          <ac:chgData name="Melissa Norton" userId="500eaf85-6f86-4b74-84c5-4d10077f2091" providerId="ADAL" clId="{B00B63D7-407D-4AFF-8C61-FA7D091FEF44}" dt="2023-01-31T20:58:46.824" v="146" actId="1076"/>
          <ac:spMkLst>
            <pc:docMk/>
            <pc:sldMk cId="3941134644" sldId="277"/>
            <ac:spMk id="11" creationId="{FA17C439-59E0-6F30-0793-678B48D82D21}"/>
          </ac:spMkLst>
        </pc:spChg>
        <pc:spChg chg="add mod">
          <ac:chgData name="Melissa Norton" userId="500eaf85-6f86-4b74-84c5-4d10077f2091" providerId="ADAL" clId="{B00B63D7-407D-4AFF-8C61-FA7D091FEF44}" dt="2023-01-31T21:00:00.350" v="234" actId="20577"/>
          <ac:spMkLst>
            <pc:docMk/>
            <pc:sldMk cId="3941134644" sldId="277"/>
            <ac:spMk id="12" creationId="{6B0E65AD-49DF-F22F-CBAB-124BD4F330A1}"/>
          </ac:spMkLst>
        </pc:spChg>
        <pc:spChg chg="add del">
          <ac:chgData name="Melissa Norton" userId="500eaf85-6f86-4b74-84c5-4d10077f2091" providerId="ADAL" clId="{B00B63D7-407D-4AFF-8C61-FA7D091FEF44}" dt="2023-01-31T21:01:03.888" v="247" actId="34122"/>
          <ac:spMkLst>
            <pc:docMk/>
            <pc:sldMk cId="3941134644" sldId="277"/>
            <ac:spMk id="30" creationId="{246CF8AD-5014-4397-9A8A-9774CB9B6FCF}"/>
          </ac:spMkLst>
        </pc:spChg>
        <pc:spChg chg="add del">
          <ac:chgData name="Melissa Norton" userId="500eaf85-6f86-4b74-84c5-4d10077f2091" providerId="ADAL" clId="{B00B63D7-407D-4AFF-8C61-FA7D091FEF44}" dt="2023-01-31T21:01:03.888" v="247" actId="34122"/>
          <ac:spMkLst>
            <pc:docMk/>
            <pc:sldMk cId="3941134644" sldId="277"/>
            <ac:spMk id="36" creationId="{AA3F9055-EEF5-427C-A2EA-CE12BBA2B93E}"/>
          </ac:spMkLst>
        </pc:spChg>
        <pc:grpChg chg="add del mod">
          <ac:chgData name="Melissa Norton" userId="500eaf85-6f86-4b74-84c5-4d10077f2091" providerId="ADAL" clId="{B00B63D7-407D-4AFF-8C61-FA7D091FEF44}" dt="2023-01-31T21:00:32.102" v="243"/>
          <ac:grpSpMkLst>
            <pc:docMk/>
            <pc:sldMk cId="3941134644" sldId="277"/>
            <ac:grpSpMk id="15" creationId="{449827DF-6A9E-CEB7-B79A-5EF510A8CD49}"/>
          </ac:grpSpMkLst>
        </pc:grpChg>
        <pc:grpChg chg="mod">
          <ac:chgData name="Melissa Norton" userId="500eaf85-6f86-4b74-84c5-4d10077f2091" providerId="ADAL" clId="{B00B63D7-407D-4AFF-8C61-FA7D091FEF44}" dt="2023-01-31T21:00:26.270" v="241"/>
          <ac:grpSpMkLst>
            <pc:docMk/>
            <pc:sldMk cId="3941134644" sldId="277"/>
            <ac:grpSpMk id="17" creationId="{1FB5F0EF-7B31-CE71-1D6A-C7B46BDD4A84}"/>
          </ac:grpSpMkLst>
        </pc:grpChg>
        <pc:grpChg chg="add del mod">
          <ac:chgData name="Melissa Norton" userId="500eaf85-6f86-4b74-84c5-4d10077f2091" providerId="ADAL" clId="{B00B63D7-407D-4AFF-8C61-FA7D091FEF44}" dt="2023-01-31T21:02:16.362" v="257" actId="165"/>
          <ac:grpSpMkLst>
            <pc:docMk/>
            <pc:sldMk cId="3941134644" sldId="277"/>
            <ac:grpSpMk id="20" creationId="{EB6EA937-35C4-ABD4-5398-6712741F3CA7}"/>
          </ac:grpSpMkLst>
        </pc:grpChg>
        <pc:inkChg chg="add del mod topLvl">
          <ac:chgData name="Melissa Norton" userId="500eaf85-6f86-4b74-84c5-4d10077f2091" providerId="ADAL" clId="{B00B63D7-407D-4AFF-8C61-FA7D091FEF44}" dt="2023-01-31T21:02:26.873" v="259" actId="14100"/>
          <ac:inkMkLst>
            <pc:docMk/>
            <pc:sldMk cId="3941134644" sldId="277"/>
            <ac:inkMk id="13" creationId="{7EFB943E-BEA7-1577-E4CF-D9DDB7C857BB}"/>
          </ac:inkMkLst>
        </pc:inkChg>
        <pc:inkChg chg="add del mod topLvl">
          <ac:chgData name="Melissa Norton" userId="500eaf85-6f86-4b74-84c5-4d10077f2091" providerId="ADAL" clId="{B00B63D7-407D-4AFF-8C61-FA7D091FEF44}" dt="2023-01-31T21:02:36.929" v="261" actId="1076"/>
          <ac:inkMkLst>
            <pc:docMk/>
            <pc:sldMk cId="3941134644" sldId="277"/>
            <ac:inkMk id="14" creationId="{DD471F80-5169-B22C-F2AD-B3B6762CEF6B}"/>
          </ac:inkMkLst>
        </pc:inkChg>
        <pc:inkChg chg="add del mod">
          <ac:chgData name="Melissa Norton" userId="500eaf85-6f86-4b74-84c5-4d10077f2091" providerId="ADAL" clId="{B00B63D7-407D-4AFF-8C61-FA7D091FEF44}" dt="2023-01-31T21:00:26.270" v="241"/>
          <ac:inkMkLst>
            <pc:docMk/>
            <pc:sldMk cId="3941134644" sldId="277"/>
            <ac:inkMk id="16" creationId="{82B2400E-1483-3DD4-F35F-5561C6FEDE1D}"/>
          </ac:inkMkLst>
        </pc:inkChg>
        <pc:inkChg chg="add del mod topLvl">
          <ac:chgData name="Melissa Norton" userId="500eaf85-6f86-4b74-84c5-4d10077f2091" providerId="ADAL" clId="{B00B63D7-407D-4AFF-8C61-FA7D091FEF44}" dt="2023-01-31T21:02:45.065" v="263" actId="1076"/>
          <ac:inkMkLst>
            <pc:docMk/>
            <pc:sldMk cId="3941134644" sldId="277"/>
            <ac:inkMk id="19" creationId="{9FB74691-8C79-F336-8A4B-331F5C3FD1CE}"/>
          </ac:inkMkLst>
        </pc:inkChg>
      </pc:sldChg>
      <pc:sldChg chg="addSp delSp modSp add mod ord modNotesTx">
        <pc:chgData name="Melissa Norton" userId="500eaf85-6f86-4b74-84c5-4d10077f2091" providerId="ADAL" clId="{B00B63D7-407D-4AFF-8C61-FA7D091FEF44}" dt="2023-01-31T21:07:51.667" v="667" actId="20577"/>
        <pc:sldMkLst>
          <pc:docMk/>
          <pc:sldMk cId="1462510464" sldId="278"/>
        </pc:sldMkLst>
        <pc:spChg chg="mod">
          <ac:chgData name="Melissa Norton" userId="500eaf85-6f86-4b74-84c5-4d10077f2091" providerId="ADAL" clId="{B00B63D7-407D-4AFF-8C61-FA7D091FEF44}" dt="2023-01-31T21:07:35.950" v="588" actId="1076"/>
          <ac:spMkLst>
            <pc:docMk/>
            <pc:sldMk cId="1462510464" sldId="278"/>
            <ac:spMk id="3" creationId="{00000000-0000-0000-0000-000000000000}"/>
          </ac:spMkLst>
        </pc:spChg>
        <pc:spChg chg="add del mod">
          <ac:chgData name="Melissa Norton" userId="500eaf85-6f86-4b74-84c5-4d10077f2091" providerId="ADAL" clId="{B00B63D7-407D-4AFF-8C61-FA7D091FEF44}" dt="2023-01-31T21:07:19.533" v="585" actId="1076"/>
          <ac:spMkLst>
            <pc:docMk/>
            <pc:sldMk cId="1462510464" sldId="278"/>
            <ac:spMk id="4" creationId="{00000000-0000-0000-0000-000000000000}"/>
          </ac:spMkLst>
        </pc:spChg>
        <pc:picChg chg="mod">
          <ac:chgData name="Melissa Norton" userId="500eaf85-6f86-4b74-84c5-4d10077f2091" providerId="ADAL" clId="{B00B63D7-407D-4AFF-8C61-FA7D091FEF44}" dt="2023-01-31T21:07:27.031" v="587" actId="1076"/>
          <ac:picMkLst>
            <pc:docMk/>
            <pc:sldMk cId="1462510464" sldId="278"/>
            <ac:picMk id="2" creationId="{00000000-0000-0000-0000-000000000000}"/>
          </ac:picMkLst>
        </pc:picChg>
        <pc:picChg chg="mod">
          <ac:chgData name="Melissa Norton" userId="500eaf85-6f86-4b74-84c5-4d10077f2091" providerId="ADAL" clId="{B00B63D7-407D-4AFF-8C61-FA7D091FEF44}" dt="2023-01-31T21:07:22.808" v="586" actId="1076"/>
          <ac:picMkLst>
            <pc:docMk/>
            <pc:sldMk cId="1462510464" sldId="278"/>
            <ac:picMk id="10" creationId="{00000000-0000-0000-0000-000000000000}"/>
          </ac:picMkLst>
        </pc:picChg>
      </pc:sldChg>
      <pc:sldChg chg="add del setBg">
        <pc:chgData name="Melissa Norton" userId="500eaf85-6f86-4b74-84c5-4d10077f2091" providerId="ADAL" clId="{B00B63D7-407D-4AFF-8C61-FA7D091FEF44}" dt="2023-01-31T21:05:34.752" v="419"/>
        <pc:sldMkLst>
          <pc:docMk/>
          <pc:sldMk cId="1714687954" sldId="27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0:29:10.950"/>
    </inkml:context>
    <inkml:brush xml:id="br0">
      <inkml:brushProperty name="width" value="0.05" units="cm"/>
      <inkml:brushProperty name="height" value="0.05" units="cm"/>
      <inkml:brushProperty name="color" value="#E71224"/>
    </inkml:brush>
  </inkml:definitions>
  <inkml:trace contextRef="#ctx0" brushRef="#br0">4244 405 24575,'-1'-1'0,"1"-1"0,-1 0 0,0 1 0,0-1 0,0 0 0,0 1 0,0-1 0,0 1 0,0 0 0,-1-1 0,1 1 0,0 0 0,-1 0 0,1 0 0,-1 0 0,1 0 0,-1 0 0,1 0 0,-1 0 0,0 0 0,0 1 0,1-1 0,-4 0 0,0-1 0,-57-21 0,-1 3 0,-66-12 0,47 12 0,-826-163 0,243 100 0,542 74 0,0 5 0,-1 6 0,1 4 0,-156 30 0,147-10 0,-237 78 0,279-70 0,1 4 0,1 3 0,-111 73 0,146-77 0,1 2 0,3 2 0,1 3 0,2 1 0,2 3 0,2 1 0,-46 72 0,68-88 0,2 1 0,1 1 0,2 0 0,1 2 0,2-1 0,2 1 0,1 1 0,2 0 0,1 0 0,2 0 0,2 1 0,1 0 0,2-1 0,2 1 0,2-1 0,1 0 0,2 0 0,1-1 0,2 0 0,27 61 0,-9-44 0,1-2 0,3-1 0,2-1 0,2-2 0,2-2 0,2-1 0,2-2 0,2-2 0,54 38 0,-38-36 0,3-3 0,0-3 0,3-2 0,1-4 0,1-2 0,1-3 0,77 16 0,5-10-130,1-7 0,195 7 1,313-24-338,-565-9 455,15 1 12,482-8 0,-496 5-40,0-4 0,-1-5 0,164-40 0,-212 38 24,0-2 0,-2-2 0,0-2 0,-1-2 0,-1-2 0,-1-2 0,-2-2-1,0-1 1,39-39 0,-32 21 243,-3-3 0,-2-1-1,-2-3 1,48-81-1,152-237-166,-52 86-64,-162 243 4,-2-1 0,-3-1 0,-1-1 0,-2 0 0,21-83 0,-35 106 0,-1-1 0,-1 0 0,-2 0 0,0 0 0,-4-45 0,0 52 0,0 0 0,-1 0 0,-1 1 0,0-1 0,-1 1 0,-1 1 0,-1-1 0,0 1 0,-11-16 0,13 23 0,-1-1 0,-1 1 0,1 1 0,-1-1 0,-1 1 0,1 1 0,-1 0 0,0 0 0,-1 0 0,1 1 0,-1 1 0,0-1 0,-21-4 0,-7 0 0,-1 2 0,-62-4 0,20 3 0,-750-69 0,814 76-109,1 0 170,1 0-1,-1 1 1,-22 3 0,35-2-127,0-1 1,0 1 0,0-1 0,0 1 0,0 0 0,0 0 0,0 1-1,0-1 1,0 1 0,0-1 0,1 1 0,-1 0 0,1 0-1,-1 0 1,1 0 0,0 1 0,0-1 0,0 0 0,0 1-1,0 0 1,1-1 0,-3 5 0,-3 18-6761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0:29:12.868"/>
    </inkml:context>
    <inkml:brush xml:id="br0">
      <inkml:brushProperty name="width" value="0.05" units="cm"/>
      <inkml:brushProperty name="height" value="0.05" units="cm"/>
      <inkml:brushProperty name="color" value="#E71224"/>
    </inkml:brush>
  </inkml:definitions>
  <inkml:trace contextRef="#ctx0" brushRef="#br0">4386 85 24575,'-117'-5'0,"-118"-21"0,55 4 0,-776-9-1006,821 30 961,109 1 45,-610 11 2,491-1-6,-1 6-1,-190 47 0,275-46-2,0 3 0,1 3-1,1 2 1,2 3 0,0 2 0,2 2-1,-98 78 1,77-47 192,2 3 0,4 3 0,2 3-1,4 3 1,-80 120 0,82-95-183,4 1 0,4 4 1,5 1-1,5 3 0,-45 169 0,71-205-2,3 0 0,4 2 0,3-1 0,3 1 0,4 0 0,2 0 0,4 0-1,4 0 1,28 119 0,-24-146 0,1-1 0,3 0 0,2-2 0,2 0 0,2-1 0,43 63 0,-52-87 0,1-1 0,1-1 0,1 0 0,1-1 0,0-1 0,1-1 0,1-1 0,0 0 0,1-2 0,0 0 0,1-1 0,0-2 0,1 0 0,0-1 0,29 6 0,3-5 4,0-3-1,0-2 1,100-5 0,168-33-196,378-99-531,-325 56 559,797-147 144,-1046 200-40,127-42 1,-214 53 83,-1-2 1,0-2-1,-2-1 1,0-2-1,-1-1 1,0-2 0,38-34-1,-53 37 107,-1-1 0,-2-1-1,0 0 1,-1-1 0,-1-1-1,-2-1 1,21-45 0,59-197-218,-77 212 135,73-271-48,-72 241 0,13-166 0,-26 155 0,-15-190 0,5 247 0,-2 0 0,-1 1 0,-2 0 0,-1 0 0,-3 1 0,0 0 0,-35-59 0,16 40 0,0-1 0,-75-97 0,79 116 0,24 29 0,-2 1 0,1-1 0,-1 1 0,-1 1 0,1-1 0,-1 1 0,0 0 0,-1 1 0,-15-9 0,-84-33-1365,87 35-5461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0:56:54.543"/>
    </inkml:context>
    <inkml:brush xml:id="br0">
      <inkml:brushProperty name="width" value="0.05" units="cm"/>
      <inkml:brushProperty name="height" value="0.05" units="cm"/>
      <inkml:brushProperty name="color" value="#E71224"/>
    </inkml:brush>
  </inkml:definitions>
  <inkml:trace contextRef="#ctx0" brushRef="#br0">17655 674 24575,'-11'-1'0,"0"-1"0,0 0 0,0 0 0,0-1 0,0-1 0,-18-8 0,-11-3 0,-807-219 0,783 217 0,-50-8 0,-120-11 0,-119 6 0,-31-5 0,-221-32 0,-2 34 0,54 31 0,-408-9 0,125-38 0,318 30 0,113 7 0,-246-8 0,2 0 0,-784-3 0,1125 24 0,-257 18 0,92 0 0,108-18 0,-357 15 0,-369 8 0,1033-24 0,-475 19 0,103 0 0,297-17 0,-80 0 0,-226 33 0,351-22 0,1 4 0,-155 50 0,136-34 0,0-4 0,-180 23 0,99-31 0,107-14 0,1 3 0,-147 39 0,40 19 0,-80 22 0,66-54 0,32-8 0,68-8 0,-116 30 0,212-49 0,-38 10 0,1 3 0,0 1 0,-61 32 0,94-43 0,0 1 0,0 0 0,0 0 0,1 1 0,0 0 0,1 0 0,-1 0 0,1 1 0,0 0 0,1 0 0,-1 1 0,1 0 0,1 0 0,0 0 0,0 0 0,-5 16 0,6-12 0,0 0 0,0 0 0,1 1 0,0-1 0,1 1 0,1 0 0,0-1 0,1 1 0,3 21 0,-1-24 0,0 0 0,0-1 0,1 1 0,0-1 0,0 0 0,1 0 0,0 0 0,1-1 0,0 0 0,0 0 0,1 0 0,13 11 0,3 0 0,0-1 0,1-1 0,1-2 0,0 0 0,1-2 0,1-1 0,0 0 0,44 10 0,-1-5 0,2-4 0,94 5 0,487 23 0,-129-15 0,-312-13 0,554 50 0,-158-11 0,-142-13 0,118 7 0,-360-31 0,269 11 0,421 18 0,-473-17 0,392 31 0,-645-44 0,319 6 0,-126-8 0,468 14-985,-252-12 892,305 34 49,-270-16 1127,493-9-1044,-773-6-39,-82 0 0,1048-11 0,-731-9 0,-470 4 0,414-12 0,-425 2 0,-1-3 0,0-6 0,104-32 0,556-215 0,-730 248 0,0-1 0,-1-2 0,-2-1 0,0-2 0,-1-1 0,31-31 0,151-179 0,-175 189 0,37-43 0,77-118 0,-146 197 0,0-1 0,-1 0 0,0 0 0,0 0 0,-1-1 0,4-19 0,-7 27 0,0-1 0,-1 0 0,0 0 0,0 0 0,0 0 0,0 0 0,-1 0 0,0 1 0,1-1 0,-1 0 0,-1 0 0,1 1 0,0-1 0,-1 0 0,0 1 0,0-1 0,0 1 0,0 0 0,0 0 0,-1 0 0,1 0 0,-6-4 0,-7-5-170,-2 1-1,0 0 0,0 2 1,-1-1-1,0 2 0,0 1 1,-33-9-1,23 8-6655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1:00:12.203"/>
    </inkml:context>
    <inkml:brush xml:id="br0">
      <inkml:brushProperty name="width" value="0.05" units="cm"/>
      <inkml:brushProperty name="height" value="0.05" units="cm"/>
      <inkml:brushProperty name="color" value="#E71224"/>
    </inkml:brush>
  </inkml:definitions>
  <inkml:trace contextRef="#ctx0" brushRef="#br0">1 676 24575,'67'-3'0,"80"-14"0,-9 0 0,687 3 0,-506 17 0,151 0 0,523-7 0,-474-18 0,113-2 0,-220 24 0,115-3 0,-17-37 0,-474 36 0,327-55 0,-153 20 0,-197 37 0,-1-1 0,1-1 0,-1 0 0,0 0 0,0-1 0,0-1 0,-1 0 0,0 0 0,0-1 0,16-14 0,-13 8 0,1-2 0,-2 1 0,0-2 0,0 0 0,-2-1 0,10-18 0,57-74 0,-78 109 0,1-1 0,-1 1 0,1-1 0,-1 0 0,1 1 0,-1-1 0,0 0 0,1 1 0,-1-1 0,0 0 0,0 1 0,1-1 0,-1 0 0,0 0 0,0 1 0,0-1 0,0 0 0,0 0 0,0 1 0,0-1 0,0 0 0,0 0 0,-1 1 0,1-1 0,0 0 0,0 1 0,-1-1 0,1 0 0,0 1 0,-1-2 0,0 1 0,-1 0 0,1 0 0,-1-1 0,0 1 0,1 0 0,-1 1 0,0-1 0,1 0 0,-1 0 0,0 1 0,-3-2 0,-59-4 0,58 6 0,-280-30 0,191 16 0,-94-24 0,168 32 0,33 3 0,37 1 0,-48 2 0,493 2 0,-464 0 0,0 1 0,0 2 0,35 9 0,-31-6 0,65 7 0,-67-14 0,-17-2 0,0 2 0,0 0 0,27 5 0,-39-5 0,-1-1 0,1 1 0,0 0 0,-1 0 0,1 0 0,0 0 0,-1 0 0,0 1 0,1-1 0,-1 1 0,0 0 0,0 0 0,0-1 0,0 1 0,0 1 0,0-1 0,0 0 0,-1 0 0,1 1 0,-1-1 0,0 1 0,1-1 0,-1 1 0,0-1 0,-1 1 0,2 3 0,-1 9 0,0 0 0,-1 1 0,-1-1 0,0 0 0,-5 23 0,-22 74 0,-11 6 0,20-64 0,-16 70 0,22-72 20,-3-1 1,-30 68-1,5-16-1446,25-56-5400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1:00:15.047"/>
    </inkml:context>
    <inkml:brush xml:id="br0">
      <inkml:brushProperty name="width" value="0.05" units="cm"/>
      <inkml:brushProperty name="height" value="0.05" units="cm"/>
      <inkml:brushProperty name="color" value="#E71224"/>
    </inkml:brush>
  </inkml:definitions>
  <inkml:trace contextRef="#ctx0" brushRef="#br0">1 2 24575,'60'0'0,"1"-2"0,-1 3 0,1 3 0,94 18 0,-34 14 0,-2 5 0,122 61 0,-157-65 0,672 329 0,-377-177 0,-331-165 0,596 302 0,-567-289 0,2-3 0,107 30 0,-132-47 0,458 192 0,-295-114 0,204 95 0,-388-174 0,1-1 0,1-1 0,0-2 0,0-2 0,63 10 0,-29-7 0,0 2 0,87 32 0,156 28 0,-98-28 0,-203-45 0,-4 0 0,0 0 0,0 0 0,0 0 0,0 0 0,-1 1 0,1 0 0,7 5 0,-49-39 0,3-1 0,0-2 0,-40-58 0,46 58 0,16 20 0,1 0 0,1-1 0,0-1 0,-7-21 0,7 18 0,0 2 0,-18-32 0,24 47 0,-13-22 0,15 18 0,11 12 0,293 217 0,-288-211 0,0 1 0,-1 1 0,0 0 0,-1 1 0,-1 1 0,20 29 0,-29-38 0,0 1 0,0-1 0,-1 1 0,0 0 0,0-1 0,-1 1 0,0 0 0,1 14 0,-3-17 0,0 0 0,0 0 0,0 0 0,-1 1 0,0-1 0,0 0 0,0 0 0,-1 0 0,1 0 0,-1 0 0,-1-1 0,1 1 0,0-1 0,-6 8 0,3-7 0,1-1 0,-1 1 0,1-1 0,-1 0 0,-1-1 0,1 1 0,0-1 0,-1 0 0,0-1 0,1 1 0,-1-1 0,0 0 0,0 0 0,0-1 0,-8 1 0,-14 2 0,1-2 0,-33-1 0,41-1 0,-97-4 0,-54 1 0,146 4 0,1 2 0,0 0 0,0 1 0,0 2 0,-25 8 0,7 2-1365,7-1-5461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1:00:31.099"/>
    </inkml:context>
    <inkml:brush xml:id="br0">
      <inkml:brushProperty name="width" value="0.05" units="cm"/>
      <inkml:brushProperty name="height" value="0.05" units="cm"/>
      <inkml:brushProperty name="color" value="#E71224"/>
    </inkml:brush>
  </inkml:definitions>
  <inkml:trace contextRef="#ctx0" brushRef="#br0">0 1 24575,'1'1'0,"-1"1"0,1-1 0,-1 1 0,1 0 0,0-1 0,-1 1 0,1-1 0,0 0 0,0 1 0,0-1 0,0 0 0,1 1 0,-1-1 0,0 0 0,0 0 0,1 0 0,-1 0 0,1 0 0,2 1 0,4 4 0,93 65 0,209 108 0,-99-62 0,280 204 0,-17 32 0,-84-44 0,-269-211 0,391 387 0,-377-347 0,311 377 0,-123-131 0,-230-284 0,177 148 0,-106-119 0,216 131 0,-323-226 0,310 164 0,-313-176 0,-1 3 0,-1 3 0,57 39 0,251 160 0,-342-217 0,20 11 0,-1 1 0,-1 1 0,55 47 0,-91-69 0,1-1 0,0 1 0,0 0 0,-1 0 0,1-1 0,0 1 0,-1 0 0,1 0 0,-1 0 0,1 0 0,-1 0 0,1 0 0,-1 0 0,0-1 0,1 1 0,-1 0 0,0 1 0,0-1 0,0 0 0,0 0 0,0 0 0,0 0 0,0 0 0,0 1 0,-1-1 0,1-1 0,-1 0 0,1 1 0,-1-1 0,1 1 0,-1-1 0,1 0 0,-1 1 0,1-1 0,-1 0 0,0 0 0,1 1 0,-1-1 0,1 0 0,-1 0 0,0 0 0,1 0 0,-1 0 0,0 0 0,1 0 0,-1 0 0,0 0 0,1 0 0,-1 0 0,0 0 0,1-1 0,-1 1 0,1 0 0,-1 0 0,0-1 0,1 1 0,-1 0 0,1-1 0,-1 1 0,1 0 0,-2-2 0,-8-6 0,-1-1 0,1-1 0,1 1 0,0-2 0,0 1 0,1-1 0,-13-24 0,6 12 0,4 7 0,1-1 0,1 0 0,0 0 0,1-1 0,1 0 0,1 0 0,0 0 0,1-1 0,2 0 0,0 0 0,-1-24 0,4 32 0,-1-1 0,0 1 0,0 0 0,-1 0 0,-1 0 0,0 0 0,0 0 0,-1 0 0,-1 1 0,0 0 0,0 0 0,-1 0 0,0 0 0,0 1 0,-1 0 0,-1 1 0,-12-13 0,-6-1 0,20 17 0,0 0 0,-1 0 0,2 0 0,-1-1 0,1 0 0,-8-11 0,13 17 0,0 0 0,-1-1 0,1 1 0,0 0 0,0 0 0,0-1 0,0 1 0,0 0 0,0 0 0,0-1 0,0 1 0,0 0 0,0 0 0,0-1 0,0 1 0,0 0 0,0-1 0,0 1 0,0 0 0,0 0 0,0-1 0,0 1 0,0 0 0,0 0 0,0-1 0,0 1 0,1 0 0,-1 0 0,0-1 0,0 1 0,0 0 0,0 0 0,1 0 0,-1-1 0,0 1 0,0 0 0,0 0 0,1 0 0,-1 0 0,0 0 0,0-1 0,1 1 0,-1 0 0,0 0 0,0 0 0,1 0 0,-1 0 0,0 0 0,1 0 0,-1 0 0,0 0 0,0 0 0,1 0 0,-1 0 0,0 0 0,0 0 0,1 0 0,-1 0 0,0 0 0,0 1 0,1-1 0,-1 0 0,0 0 0,0 0 0,1 0 0,-1 0 0,0 1 0,1-1 0,21 8 0,16 14 0,0 2 0,-2 2 0,51 45 0,-34-26 0,-3-5 0,62 66 0,-98-91 0,-1 0 0,-1 1 0,0 1 0,-1 0 0,0 1 0,-2 0 0,0 0 0,10 32 0,52 175 0,-70-224 0,-1 1 0,1-1 0,-1 1 0,0 0 0,1-1 0,-1 1 0,0 0 0,0 0 0,0-1 0,-1 1 0,1 0 0,0-1 0,0 1 0,-1-1 0,1 1 0,-1 0 0,0-1 0,1 1 0,-1-1 0,0 1 0,-1 1 0,0-1 0,0 0 0,-1 0 0,1-1 0,0 1 0,0-1 0,-1 1 0,1-1 0,-1 0 0,1 0 0,-1 0 0,0 0 0,-2 0 0,-11 2 0,1-1 0,-1-1 0,-29-2 0,28 1 0,-37-1 0,0-2 0,0-2 0,0-3 0,0-3 0,1-1 0,-68-27 0,73 24 0,-1 3 0,0 1 0,0 2 0,-69-2 0,37 3 0,-2-1-1365,10 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B6157-A5E6-4354-B360-893241C6C0F4}"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D6590-1605-44FF-8085-D66C17142474}" type="slidenum">
              <a:rPr lang="en-US" smtClean="0"/>
              <a:t>‹#›</a:t>
            </a:fld>
            <a:endParaRPr lang="en-US"/>
          </a:p>
        </p:txBody>
      </p:sp>
    </p:spTree>
    <p:extLst>
      <p:ext uri="{BB962C8B-B14F-4D97-AF65-F5344CB8AC3E}">
        <p14:creationId xmlns:p14="http://schemas.microsoft.com/office/powerpoint/2010/main" val="8545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this point in the semester and why we chose to focus on this topic </a:t>
            </a:r>
          </a:p>
        </p:txBody>
      </p:sp>
      <p:sp>
        <p:nvSpPr>
          <p:cNvPr id="4" name="Slide Number Placeholder 3"/>
          <p:cNvSpPr>
            <a:spLocks noGrp="1"/>
          </p:cNvSpPr>
          <p:nvPr>
            <p:ph type="sldNum" sz="quarter" idx="5"/>
          </p:nvPr>
        </p:nvSpPr>
        <p:spPr/>
        <p:txBody>
          <a:bodyPr/>
          <a:lstStyle/>
          <a:p>
            <a:fld id="{F1DD6590-1605-44FF-8085-D66C17142474}" type="slidenum">
              <a:rPr lang="en-US" smtClean="0"/>
              <a:t>1</a:t>
            </a:fld>
            <a:endParaRPr lang="en-US"/>
          </a:p>
        </p:txBody>
      </p:sp>
    </p:spTree>
    <p:extLst>
      <p:ext uri="{BB962C8B-B14F-4D97-AF65-F5344CB8AC3E}">
        <p14:creationId xmlns:p14="http://schemas.microsoft.com/office/powerpoint/2010/main" val="126407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find yourself in the low motivation points of the semester we want you to remember, 1) you are not alone, 2) it is not a permanent state of being, and 3) there are strategies that can really help.</a:t>
            </a:r>
          </a:p>
          <a:p>
            <a:endParaRPr lang="en-US" dirty="0"/>
          </a:p>
        </p:txBody>
      </p:sp>
      <p:sp>
        <p:nvSpPr>
          <p:cNvPr id="4" name="Slide Number Placeholder 3"/>
          <p:cNvSpPr>
            <a:spLocks noGrp="1"/>
          </p:cNvSpPr>
          <p:nvPr>
            <p:ph type="sldNum" sz="quarter" idx="5"/>
          </p:nvPr>
        </p:nvSpPr>
        <p:spPr/>
        <p:txBody>
          <a:bodyPr/>
          <a:lstStyle/>
          <a:p>
            <a:fld id="{F1DD6590-1605-44FF-8085-D66C17142474}" type="slidenum">
              <a:rPr lang="en-US" smtClean="0"/>
              <a:t>14</a:t>
            </a:fld>
            <a:endParaRPr lang="en-US"/>
          </a:p>
        </p:txBody>
      </p:sp>
    </p:spTree>
    <p:extLst>
      <p:ext uri="{BB962C8B-B14F-4D97-AF65-F5344CB8AC3E}">
        <p14:creationId xmlns:p14="http://schemas.microsoft.com/office/powerpoint/2010/main" val="295554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 helpful if you feel OVERWHELMED </a:t>
            </a:r>
          </a:p>
        </p:txBody>
      </p:sp>
      <p:sp>
        <p:nvSpPr>
          <p:cNvPr id="4" name="Slide Number Placeholder 3"/>
          <p:cNvSpPr>
            <a:spLocks noGrp="1"/>
          </p:cNvSpPr>
          <p:nvPr>
            <p:ph type="sldNum" sz="quarter" idx="5"/>
          </p:nvPr>
        </p:nvSpPr>
        <p:spPr/>
        <p:txBody>
          <a:bodyPr/>
          <a:lstStyle/>
          <a:p>
            <a:fld id="{F1DD6590-1605-44FF-8085-D66C17142474}" type="slidenum">
              <a:rPr lang="en-US" smtClean="0"/>
              <a:t>15</a:t>
            </a:fld>
            <a:endParaRPr lang="en-US"/>
          </a:p>
        </p:txBody>
      </p:sp>
    </p:spTree>
    <p:extLst>
      <p:ext uri="{BB962C8B-B14F-4D97-AF65-F5344CB8AC3E}">
        <p14:creationId xmlns:p14="http://schemas.microsoft.com/office/powerpoint/2010/main" val="239803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hanging fruit, something where you can experience success and a bit of progress. “I can do anything for 5 minutes”</a:t>
            </a:r>
          </a:p>
          <a:p>
            <a:endParaRPr lang="en-US" dirty="0"/>
          </a:p>
        </p:txBody>
      </p:sp>
      <p:sp>
        <p:nvSpPr>
          <p:cNvPr id="4" name="Slide Number Placeholder 3"/>
          <p:cNvSpPr>
            <a:spLocks noGrp="1"/>
          </p:cNvSpPr>
          <p:nvPr>
            <p:ph type="sldNum" sz="quarter" idx="5"/>
          </p:nvPr>
        </p:nvSpPr>
        <p:spPr/>
        <p:txBody>
          <a:bodyPr/>
          <a:lstStyle/>
          <a:p>
            <a:fld id="{F1DD6590-1605-44FF-8085-D66C17142474}" type="slidenum">
              <a:rPr lang="en-US" smtClean="0"/>
              <a:t>17</a:t>
            </a:fld>
            <a:endParaRPr lang="en-US"/>
          </a:p>
        </p:txBody>
      </p:sp>
    </p:spTree>
    <p:extLst>
      <p:ext uri="{BB962C8B-B14F-4D97-AF65-F5344CB8AC3E}">
        <p14:creationId xmlns:p14="http://schemas.microsoft.com/office/powerpoint/2010/main" val="254299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difference between intrinsic and extrinsic motivation and give ideas of how to externalize it </a:t>
            </a:r>
          </a:p>
          <a:p>
            <a:endParaRPr lang="en-US" dirty="0"/>
          </a:p>
          <a:p>
            <a:endParaRPr lang="en-US" dirty="0"/>
          </a:p>
        </p:txBody>
      </p:sp>
      <p:sp>
        <p:nvSpPr>
          <p:cNvPr id="4" name="Slide Number Placeholder 3"/>
          <p:cNvSpPr>
            <a:spLocks noGrp="1"/>
          </p:cNvSpPr>
          <p:nvPr>
            <p:ph type="sldNum" sz="quarter" idx="5"/>
          </p:nvPr>
        </p:nvSpPr>
        <p:spPr/>
        <p:txBody>
          <a:bodyPr/>
          <a:lstStyle/>
          <a:p>
            <a:fld id="{F1DD6590-1605-44FF-8085-D66C17142474}" type="slidenum">
              <a:rPr lang="en-US" smtClean="0"/>
              <a:t>19</a:t>
            </a:fld>
            <a:endParaRPr lang="en-US"/>
          </a:p>
        </p:txBody>
      </p:sp>
    </p:spTree>
    <p:extLst>
      <p:ext uri="{BB962C8B-B14F-4D97-AF65-F5344CB8AC3E}">
        <p14:creationId xmlns:p14="http://schemas.microsoft.com/office/powerpoint/2010/main" val="255909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3.svg"/><Relationship Id="rId7" Type="http://schemas.openxmlformats.org/officeDocument/2006/relationships/image" Target="../media/image14.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45.svg"/><Relationship Id="rId10" Type="http://schemas.openxmlformats.org/officeDocument/2006/relationships/image" Target="../media/image31.png"/><Relationship Id="rId4" Type="http://schemas.openxmlformats.org/officeDocument/2006/relationships/image" Target="../media/image44.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1.svg"/><Relationship Id="rId3" Type="http://schemas.openxmlformats.org/officeDocument/2006/relationships/image" Target="../media/image47.svg"/><Relationship Id="rId7" Type="http://schemas.openxmlformats.org/officeDocument/2006/relationships/image" Target="../media/image24.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6.pn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9.svg"/><Relationship Id="rId5" Type="http://schemas.openxmlformats.org/officeDocument/2006/relationships/image" Target="../media/image20.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1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58.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57.png"/><Relationship Id="rId5" Type="http://schemas.openxmlformats.org/officeDocument/2006/relationships/image" Target="../media/image13.png"/><Relationship Id="rId10" Type="http://schemas.openxmlformats.org/officeDocument/2006/relationships/customXml" Target="../ink/ink1.xml"/><Relationship Id="rId4" Type="http://schemas.openxmlformats.org/officeDocument/2006/relationships/image" Target="../media/image37.sv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16.svg"/><Relationship Id="rId4" Type="http://schemas.openxmlformats.org/officeDocument/2006/relationships/image" Target="../media/image4.sv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1.png"/><Relationship Id="rId3" Type="http://schemas.openxmlformats.org/officeDocument/2006/relationships/image" Target="../media/image37.svg"/><Relationship Id="rId7" Type="http://schemas.openxmlformats.org/officeDocument/2006/relationships/image" Target="../media/image39.svg"/><Relationship Id="rId12" Type="http://schemas.openxmlformats.org/officeDocument/2006/relationships/customXml" Target="../ink/ink5.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60.png"/><Relationship Id="rId5" Type="http://schemas.openxmlformats.org/officeDocument/2006/relationships/image" Target="../media/image14.svg"/><Relationship Id="rId15" Type="http://schemas.openxmlformats.org/officeDocument/2006/relationships/image" Target="../media/image62.png"/><Relationship Id="rId10" Type="http://schemas.openxmlformats.org/officeDocument/2006/relationships/customXml" Target="../ink/ink4.xml"/><Relationship Id="rId4" Type="http://schemas.openxmlformats.org/officeDocument/2006/relationships/image" Target="../media/image13.png"/><Relationship Id="rId9" Type="http://schemas.openxmlformats.org/officeDocument/2006/relationships/image" Target="../media/image59.png"/><Relationship Id="rId14" Type="http://schemas.openxmlformats.org/officeDocument/2006/relationships/customXml" Target="../ink/ink6.xml"/></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wheaton.edu/academics/services/learning-and-accessibility-services/academic-success/" TargetMode="External"/><Relationship Id="rId3" Type="http://schemas.openxmlformats.org/officeDocument/2006/relationships/image" Target="../media/image22.svg"/><Relationship Id="rId7" Type="http://schemas.openxmlformats.org/officeDocument/2006/relationships/image" Target="../media/image28.svg"/><Relationship Id="rId12" Type="http://schemas.openxmlformats.org/officeDocument/2006/relationships/hyperlink" Target="https://www.naturalreaders.com/webapp.html"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hyperlink" Target="https://miro.medium.com/max/1400/1*vsRjU-x9nLLnltmJWc10Eg.webp" TargetMode="External"/><Relationship Id="rId5" Type="http://schemas.openxmlformats.org/officeDocument/2006/relationships/image" Target="../media/image24.svg"/><Relationship Id="rId10" Type="http://schemas.openxmlformats.org/officeDocument/2006/relationships/hyperlink" Target="https://www.youtube.com/watch?v=U9wFAhnr5L0" TargetMode="External"/><Relationship Id="rId4" Type="http://schemas.openxmlformats.org/officeDocument/2006/relationships/image" Target="../media/image23.png"/><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hyperlink" Target="https://library.wheaton.edu/librarians" TargetMode="External"/><Relationship Id="rId3" Type="http://schemas.openxmlformats.org/officeDocument/2006/relationships/image" Target="../media/image40.png"/><Relationship Id="rId7" Type="http://schemas.openxmlformats.org/officeDocument/2006/relationships/image" Target="../media/image11.png"/><Relationship Id="rId12" Type="http://schemas.openxmlformats.org/officeDocument/2006/relationships/hyperlink" Target="https://wheaton.mywconline.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hyperlink" Target="https://outlook.office365.com/owa/calendar/LearningandAccessibilityServices@wheaton.edu/bookings/" TargetMode="External"/><Relationship Id="rId5" Type="http://schemas.openxmlformats.org/officeDocument/2006/relationships/image" Target="../media/image17.png"/><Relationship Id="rId10" Type="http://schemas.openxmlformats.org/officeDocument/2006/relationships/image" Target="../media/image14.svg"/><Relationship Id="rId4" Type="http://schemas.openxmlformats.org/officeDocument/2006/relationships/image" Target="../media/image41.sv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3.svg"/><Relationship Id="rId7" Type="http://schemas.openxmlformats.org/officeDocument/2006/relationships/image" Target="../media/image14.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45.svg"/><Relationship Id="rId10" Type="http://schemas.openxmlformats.org/officeDocument/2006/relationships/image" Target="../media/image31.png"/><Relationship Id="rId4" Type="http://schemas.openxmlformats.org/officeDocument/2006/relationships/image" Target="../media/image44.pn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3.svg"/><Relationship Id="rId7" Type="http://schemas.openxmlformats.org/officeDocument/2006/relationships/image" Target="../media/image14.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45.svg"/><Relationship Id="rId10" Type="http://schemas.openxmlformats.org/officeDocument/2006/relationships/image" Target="../media/image31.png"/><Relationship Id="rId4" Type="http://schemas.openxmlformats.org/officeDocument/2006/relationships/image" Target="../media/image44.png"/><Relationship Id="rId9" Type="http://schemas.openxmlformats.org/officeDocument/2006/relationships/image" Target="../media/image22.sv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1.svg"/><Relationship Id="rId3" Type="http://schemas.openxmlformats.org/officeDocument/2006/relationships/image" Target="../media/image47.svg"/><Relationship Id="rId7" Type="http://schemas.openxmlformats.org/officeDocument/2006/relationships/image" Target="../media/image24.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6.pn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9.svg"/><Relationship Id="rId5" Type="http://schemas.openxmlformats.org/officeDocument/2006/relationships/image" Target="../media/image20.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32.svg"/><Relationship Id="rId12"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39.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8.svg"/><Relationship Id="rId7"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3.svg"/><Relationship Id="rId7" Type="http://schemas.openxmlformats.org/officeDocument/2006/relationships/image" Target="../media/image14.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45.svg"/><Relationship Id="rId10" Type="http://schemas.openxmlformats.org/officeDocument/2006/relationships/image" Target="../media/image31.png"/><Relationship Id="rId4" Type="http://schemas.openxmlformats.org/officeDocument/2006/relationships/image" Target="../media/image44.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5.svg"/><Relationship Id="rId7"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3C3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30336">
            <a:off x="12357468" y="5403659"/>
            <a:ext cx="4742725" cy="5411824"/>
          </a:xfrm>
          <a:prstGeom prst="rect">
            <a:avLst/>
          </a:prstGeom>
        </p:spPr>
      </p:pic>
      <p:sp>
        <p:nvSpPr>
          <p:cNvPr id="3" name="TextBox 3"/>
          <p:cNvSpPr txBox="1"/>
          <p:nvPr/>
        </p:nvSpPr>
        <p:spPr>
          <a:xfrm>
            <a:off x="2849862" y="3050186"/>
            <a:ext cx="12125456" cy="4879093"/>
          </a:xfrm>
          <a:prstGeom prst="rect">
            <a:avLst/>
          </a:prstGeom>
        </p:spPr>
        <p:txBody>
          <a:bodyPr lIns="0" tIns="0" rIns="0" bIns="0" rtlCol="0" anchor="t">
            <a:spAutoFit/>
          </a:bodyPr>
          <a:lstStyle/>
          <a:p>
            <a:pPr marL="0" marR="0" lvl="0" indent="0" algn="ctr" defTabSz="914400" rtl="0" eaLnBrk="1" fontAlgn="auto" latinLnBrk="0" hangingPunct="1">
              <a:lnSpc>
                <a:spcPts val="12599"/>
              </a:lnSpc>
              <a:spcBef>
                <a:spcPts val="0"/>
              </a:spcBef>
              <a:spcAft>
                <a:spcPts val="0"/>
              </a:spcAft>
              <a:buClrTx/>
              <a:buSzTx/>
              <a:buFontTx/>
              <a:buNone/>
              <a:tabLst/>
              <a:defRPr/>
            </a:pPr>
            <a:r>
              <a:rPr kumimoji="0" lang="en-US" sz="12599" b="0" i="0" u="none" strike="noStrike" kern="1200" cap="none" spc="0" normalizeH="0" baseline="0" noProof="0" dirty="0">
                <a:ln>
                  <a:noFill/>
                </a:ln>
                <a:solidFill>
                  <a:srgbClr val="FEF1EB"/>
                </a:solidFill>
                <a:effectLst/>
                <a:uLnTx/>
                <a:uFillTx/>
                <a:latin typeface="Forum"/>
                <a:ea typeface="+mn-ea"/>
                <a:cs typeface="+mn-cs"/>
              </a:rPr>
              <a:t>MOTIVATION </a:t>
            </a:r>
          </a:p>
          <a:p>
            <a:pPr marL="0" marR="0" lvl="0" indent="0" algn="ctr" defTabSz="914400" rtl="0" eaLnBrk="1" fontAlgn="auto" latinLnBrk="0" hangingPunct="1">
              <a:lnSpc>
                <a:spcPts val="12599"/>
              </a:lnSpc>
              <a:spcBef>
                <a:spcPts val="0"/>
              </a:spcBef>
              <a:spcAft>
                <a:spcPts val="0"/>
              </a:spcAft>
              <a:buClrTx/>
              <a:buSzTx/>
              <a:buFontTx/>
              <a:buNone/>
              <a:tabLst/>
              <a:defRPr/>
            </a:pPr>
            <a:r>
              <a:rPr kumimoji="0" lang="en-US" sz="12599" b="0" i="0" u="none" strike="noStrike" kern="1200" cap="none" spc="0" normalizeH="0" baseline="0" noProof="0" dirty="0">
                <a:ln>
                  <a:noFill/>
                </a:ln>
                <a:solidFill>
                  <a:srgbClr val="FEF1EB"/>
                </a:solidFill>
                <a:effectLst/>
                <a:uLnTx/>
                <a:uFillTx/>
                <a:latin typeface="Forum"/>
                <a:ea typeface="+mn-ea"/>
                <a:cs typeface="+mn-cs"/>
              </a:rPr>
              <a:t>TO </a:t>
            </a:r>
          </a:p>
          <a:p>
            <a:pPr marL="0" marR="0" lvl="0" indent="0" algn="ctr" defTabSz="914400" rtl="0" eaLnBrk="1" fontAlgn="auto" latinLnBrk="0" hangingPunct="1">
              <a:lnSpc>
                <a:spcPts val="12599"/>
              </a:lnSpc>
              <a:spcBef>
                <a:spcPts val="0"/>
              </a:spcBef>
              <a:spcAft>
                <a:spcPts val="0"/>
              </a:spcAft>
              <a:buClrTx/>
              <a:buSzTx/>
              <a:buFontTx/>
              <a:buNone/>
              <a:tabLst/>
              <a:defRPr/>
            </a:pPr>
            <a:r>
              <a:rPr kumimoji="0" lang="en-US" sz="12599" b="0" i="0" u="none" strike="noStrike" kern="1200" cap="none" spc="0" normalizeH="0" baseline="0" noProof="0" dirty="0">
                <a:ln>
                  <a:noFill/>
                </a:ln>
                <a:solidFill>
                  <a:srgbClr val="FEF1EB"/>
                </a:solidFill>
                <a:effectLst/>
                <a:uLnTx/>
                <a:uFillTx/>
                <a:latin typeface="Forum"/>
                <a:ea typeface="+mn-ea"/>
                <a:cs typeface="+mn-cs"/>
              </a:rPr>
              <a:t>PERSIST</a:t>
            </a:r>
          </a:p>
        </p:txBody>
      </p:sp>
      <p:sp>
        <p:nvSpPr>
          <p:cNvPr id="4" name="TextBox 4"/>
          <p:cNvSpPr txBox="1"/>
          <p:nvPr/>
        </p:nvSpPr>
        <p:spPr>
          <a:xfrm>
            <a:off x="2188882" y="8708669"/>
            <a:ext cx="12125456" cy="1528175"/>
          </a:xfrm>
          <a:prstGeom prst="rect">
            <a:avLst/>
          </a:prstGeom>
        </p:spPr>
        <p:txBody>
          <a:bodyPr lIns="0" tIns="0" rIns="0" bIns="0" rtlCol="0" anchor="t">
            <a:spAutoFit/>
          </a:bodyPr>
          <a:lstStyle/>
          <a:p>
            <a:pPr marL="0" marR="0" lvl="0" indent="0" algn="just" defTabSz="914400" rtl="0" eaLnBrk="1" fontAlgn="auto" latinLnBrk="0" hangingPunct="1">
              <a:lnSpc>
                <a:spcPts val="4070"/>
              </a:lnSpc>
              <a:spcBef>
                <a:spcPts val="0"/>
              </a:spcBef>
              <a:spcAft>
                <a:spcPts val="0"/>
              </a:spcAft>
              <a:buClrTx/>
              <a:buSzTx/>
              <a:buFontTx/>
              <a:buNone/>
              <a:tabLst/>
              <a:defRPr/>
            </a:pPr>
            <a:r>
              <a:rPr kumimoji="0" lang="en-US" sz="2707" b="0" i="0" u="none" strike="noStrike" kern="1200" cap="none" spc="0" normalizeH="0" baseline="0" noProof="0" dirty="0">
                <a:ln>
                  <a:noFill/>
                </a:ln>
                <a:solidFill>
                  <a:srgbClr val="FEF1EB"/>
                </a:solidFill>
                <a:effectLst/>
                <a:uLnTx/>
                <a:uFillTx/>
                <a:latin typeface="Overpass Light"/>
                <a:ea typeface="+mn-ea"/>
                <a:cs typeface="+mn-cs"/>
              </a:rPr>
              <a:t>Foundations: A Student Success Series </a:t>
            </a:r>
          </a:p>
          <a:p>
            <a:pPr marL="0" marR="0" lvl="0" indent="0" algn="just" defTabSz="914400" rtl="0" eaLnBrk="1" fontAlgn="auto" latinLnBrk="0" hangingPunct="1">
              <a:lnSpc>
                <a:spcPts val="4070"/>
              </a:lnSpc>
              <a:spcBef>
                <a:spcPts val="0"/>
              </a:spcBef>
              <a:spcAft>
                <a:spcPts val="0"/>
              </a:spcAft>
              <a:buClrTx/>
              <a:buSzTx/>
              <a:buFontTx/>
              <a:buNone/>
              <a:tabLst/>
              <a:defRPr/>
            </a:pPr>
            <a:r>
              <a:rPr lang="en-US" sz="2707" dirty="0">
                <a:solidFill>
                  <a:srgbClr val="FEF1EB"/>
                </a:solidFill>
                <a:latin typeface="Overpass Light"/>
              </a:rPr>
              <a:t>Feb. 2023</a:t>
            </a:r>
            <a:endParaRPr kumimoji="0" lang="en-US" sz="2707" b="0" i="0" u="none" strike="noStrike" kern="1200" cap="none" spc="0" normalizeH="0" baseline="0" noProof="0" dirty="0">
              <a:ln>
                <a:noFill/>
              </a:ln>
              <a:solidFill>
                <a:srgbClr val="FEF1EB"/>
              </a:solidFill>
              <a:effectLst/>
              <a:uLnTx/>
              <a:uFillTx/>
              <a:latin typeface="Overpass Light"/>
              <a:ea typeface="+mn-ea"/>
              <a:cs typeface="+mn-cs"/>
            </a:endParaRPr>
          </a:p>
          <a:p>
            <a:pPr marL="0" marR="0" lvl="0" indent="0" algn="just" defTabSz="914400" rtl="0" eaLnBrk="1" fontAlgn="auto" latinLnBrk="0" hangingPunct="1">
              <a:lnSpc>
                <a:spcPts val="4070"/>
              </a:lnSpc>
              <a:spcBef>
                <a:spcPts val="0"/>
              </a:spcBef>
              <a:spcAft>
                <a:spcPts val="0"/>
              </a:spcAft>
              <a:buClrTx/>
              <a:buSzTx/>
              <a:buFontTx/>
              <a:buNone/>
              <a:tabLst/>
              <a:defRPr/>
            </a:pPr>
            <a:r>
              <a:rPr kumimoji="0" lang="en-US" sz="2707" b="0" i="0" u="none" strike="noStrike" kern="1200" cap="none" spc="0" normalizeH="0" baseline="0" noProof="0" dirty="0">
                <a:ln>
                  <a:noFill/>
                </a:ln>
                <a:solidFill>
                  <a:srgbClr val="FEF1EB"/>
                </a:solidFill>
                <a:effectLst/>
                <a:uLnTx/>
                <a:uFillTx/>
                <a:latin typeface="Overpass Light"/>
                <a:ea typeface="+mn-ea"/>
                <a:cs typeface="+mn-cs"/>
              </a:rPr>
              <a:t>Counseling Center </a:t>
            </a:r>
            <a:r>
              <a:rPr lang="en-US" sz="2707" dirty="0">
                <a:solidFill>
                  <a:srgbClr val="FEF1EB"/>
                </a:solidFill>
                <a:latin typeface="Overpass Light"/>
              </a:rPr>
              <a:t>+</a:t>
            </a:r>
            <a:r>
              <a:rPr kumimoji="0" lang="en-US" sz="2707" b="0" i="0" u="none" strike="noStrike" kern="1200" cap="none" spc="0" normalizeH="0" baseline="0" noProof="0" dirty="0">
                <a:ln>
                  <a:noFill/>
                </a:ln>
                <a:solidFill>
                  <a:srgbClr val="FEF1EB"/>
                </a:solidFill>
                <a:effectLst/>
                <a:uLnTx/>
                <a:uFillTx/>
                <a:latin typeface="Overpass Light"/>
                <a:ea typeface="+mn-ea"/>
                <a:cs typeface="+mn-cs"/>
              </a:rPr>
              <a:t> Learning &amp; Accessibility Services (LAS)</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5282" y="-44701"/>
            <a:ext cx="4106193" cy="380009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672205" y="7129787"/>
            <a:ext cx="2216174" cy="34953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72946" y="5919782"/>
            <a:ext cx="2104205" cy="4367218"/>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569397">
            <a:off x="11243775" y="550329"/>
            <a:ext cx="6624580" cy="3083441"/>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218666" y="7289826"/>
            <a:ext cx="2021584" cy="2158974"/>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21514" y="8369313"/>
            <a:ext cx="1067368" cy="1116069"/>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614841" y="747629"/>
            <a:ext cx="1398994" cy="562141"/>
          </a:xfrm>
          <a:prstGeom prst="rect">
            <a:avLst/>
          </a:prstGeom>
        </p:spPr>
      </p:pic>
      <p:pic>
        <p:nvPicPr>
          <p:cNvPr id="12" name="Picture 1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3735254" y="7966370"/>
            <a:ext cx="820810" cy="805887"/>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562536" y="573780"/>
            <a:ext cx="3525309" cy="3924939"/>
          </a:xfrm>
          <a:prstGeom prst="rect">
            <a:avLst/>
          </a:prstGeom>
        </p:spPr>
      </p:pic>
    </p:spTree>
    <p:extLst>
      <p:ext uri="{BB962C8B-B14F-4D97-AF65-F5344CB8AC3E}">
        <p14:creationId xmlns:p14="http://schemas.microsoft.com/office/powerpoint/2010/main" val="146251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extBox 2"/>
          <p:cNvSpPr txBox="1"/>
          <p:nvPr/>
        </p:nvSpPr>
        <p:spPr>
          <a:xfrm>
            <a:off x="1301134" y="2908718"/>
            <a:ext cx="12998896" cy="925291"/>
          </a:xfrm>
          <a:prstGeom prst="rect">
            <a:avLst/>
          </a:prstGeom>
        </p:spPr>
        <p:txBody>
          <a:bodyPr lIns="0" tIns="0" rIns="0" bIns="0" rtlCol="0" anchor="t">
            <a:spAutoFit/>
          </a:bodyPr>
          <a:lstStyle/>
          <a:p>
            <a:pPr>
              <a:lnSpc>
                <a:spcPts val="7040"/>
              </a:lnSpc>
            </a:pPr>
            <a:r>
              <a:rPr lang="en-US" sz="6400">
                <a:solidFill>
                  <a:srgbClr val="193C36"/>
                </a:solidFill>
                <a:latin typeface="Forum"/>
              </a:rPr>
              <a:t>ONE (ABSTRACT) SOLUTION: VALUE </a:t>
            </a:r>
          </a:p>
        </p:txBody>
      </p:sp>
      <p:sp>
        <p:nvSpPr>
          <p:cNvPr id="3" name="TextBox 3"/>
          <p:cNvSpPr txBox="1"/>
          <p:nvPr/>
        </p:nvSpPr>
        <p:spPr>
          <a:xfrm>
            <a:off x="4907863" y="4944137"/>
            <a:ext cx="10456591" cy="2033371"/>
          </a:xfrm>
          <a:prstGeom prst="rect">
            <a:avLst/>
          </a:prstGeom>
        </p:spPr>
        <p:txBody>
          <a:bodyPr lIns="0" tIns="0" rIns="0" bIns="0" rtlCol="0" anchor="t">
            <a:spAutoFit/>
          </a:bodyPr>
          <a:lstStyle/>
          <a:p>
            <a:pPr>
              <a:lnSpc>
                <a:spcPts val="7624"/>
              </a:lnSpc>
              <a:spcBef>
                <a:spcPct val="0"/>
              </a:spcBef>
            </a:pPr>
            <a:r>
              <a:rPr lang="en-US" sz="5446">
                <a:solidFill>
                  <a:srgbClr val="193C36"/>
                </a:solidFill>
                <a:latin typeface="Overpass Light"/>
              </a:rPr>
              <a:t>Is your New year’s resolution value-based or criteria-based?</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284759" y="117066"/>
            <a:ext cx="4376304" cy="463770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62535">
            <a:off x="11961158" y="354757"/>
            <a:ext cx="2594329" cy="296033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99052" y="1189167"/>
            <a:ext cx="874214" cy="91410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7089167"/>
            <a:ext cx="2031097" cy="216913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0382" y="5361708"/>
            <a:ext cx="1989232" cy="2556256"/>
          </a:xfrm>
          <a:prstGeom prst="rect">
            <a:avLst/>
          </a:prstGeom>
        </p:spPr>
      </p:pic>
      <p:sp>
        <p:nvSpPr>
          <p:cNvPr id="9" name="TextBox 9"/>
          <p:cNvSpPr txBox="1"/>
          <p:nvPr/>
        </p:nvSpPr>
        <p:spPr>
          <a:xfrm>
            <a:off x="9359757" y="8268611"/>
            <a:ext cx="8578453" cy="1180465"/>
          </a:xfrm>
          <a:prstGeom prst="rect">
            <a:avLst/>
          </a:prstGeom>
        </p:spPr>
        <p:txBody>
          <a:bodyPr lIns="0" tIns="0" rIns="0" bIns="0" rtlCol="0" anchor="t">
            <a:spAutoFit/>
          </a:bodyPr>
          <a:lstStyle/>
          <a:p>
            <a:pPr>
              <a:lnSpc>
                <a:spcPts val="4759"/>
              </a:lnSpc>
            </a:pPr>
            <a:r>
              <a:rPr lang="en-US" sz="3399">
                <a:solidFill>
                  <a:srgbClr val="193C36"/>
                </a:solidFill>
                <a:latin typeface="Canva Sans"/>
              </a:rPr>
              <a:t>PERSONAL VALUES Card Sort </a:t>
            </a:r>
          </a:p>
          <a:p>
            <a:pPr>
              <a:lnSpc>
                <a:spcPts val="4759"/>
              </a:lnSpc>
            </a:pPr>
            <a:r>
              <a:rPr lang="en-US" sz="3399">
                <a:solidFill>
                  <a:srgbClr val="193C36"/>
                </a:solidFill>
                <a:latin typeface="Canva Sans"/>
              </a:rPr>
              <a:t>(Miller, Baca, Matthews, Wilbourne, 2001)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3C36"/>
        </a:solidFill>
        <a:effectLst/>
      </p:bgPr>
    </p:bg>
    <p:spTree>
      <p:nvGrpSpPr>
        <p:cNvPr id="1" name=""/>
        <p:cNvGrpSpPr/>
        <p:nvPr/>
      </p:nvGrpSpPr>
      <p:grpSpPr>
        <a:xfrm>
          <a:off x="0" y="0"/>
          <a:ext cx="0" cy="0"/>
          <a:chOff x="0" y="0"/>
          <a:chExt cx="0" cy="0"/>
        </a:xfrm>
      </p:grpSpPr>
      <p:sp>
        <p:nvSpPr>
          <p:cNvPr id="2" name="TextBox 2"/>
          <p:cNvSpPr txBox="1"/>
          <p:nvPr/>
        </p:nvSpPr>
        <p:spPr>
          <a:xfrm>
            <a:off x="4969811" y="3556261"/>
            <a:ext cx="8348377" cy="2273619"/>
          </a:xfrm>
          <a:prstGeom prst="rect">
            <a:avLst/>
          </a:prstGeom>
        </p:spPr>
        <p:txBody>
          <a:bodyPr lIns="0" tIns="0" rIns="0" bIns="0" rtlCol="0" anchor="t">
            <a:spAutoFit/>
          </a:bodyPr>
          <a:lstStyle/>
          <a:p>
            <a:pPr marL="0" lvl="0" indent="0" algn="ctr">
              <a:lnSpc>
                <a:spcPts val="8827"/>
              </a:lnSpc>
              <a:spcBef>
                <a:spcPct val="0"/>
              </a:spcBef>
            </a:pPr>
            <a:r>
              <a:rPr lang="en-US" sz="8025" u="none">
                <a:solidFill>
                  <a:srgbClr val="FFFFFF"/>
                </a:solidFill>
                <a:latin typeface="Forum"/>
              </a:rPr>
              <a:t>Wheaton College Counseling Center </a:t>
            </a:r>
          </a:p>
        </p:txBody>
      </p:sp>
      <p:sp>
        <p:nvSpPr>
          <p:cNvPr id="3" name="TextBox 3"/>
          <p:cNvSpPr txBox="1"/>
          <p:nvPr/>
        </p:nvSpPr>
        <p:spPr>
          <a:xfrm>
            <a:off x="4531529" y="6721535"/>
            <a:ext cx="9641689" cy="2612393"/>
          </a:xfrm>
          <a:prstGeom prst="rect">
            <a:avLst/>
          </a:prstGeom>
        </p:spPr>
        <p:txBody>
          <a:bodyPr lIns="0" tIns="0" rIns="0" bIns="0" rtlCol="0" anchor="t">
            <a:spAutoFit/>
          </a:bodyPr>
          <a:lstStyle/>
          <a:p>
            <a:pPr marL="0" lvl="0" indent="0" algn="ctr">
              <a:lnSpc>
                <a:spcPts val="5170"/>
              </a:lnSpc>
              <a:spcBef>
                <a:spcPct val="0"/>
              </a:spcBef>
            </a:pPr>
            <a:r>
              <a:rPr lang="en-US" sz="4700" u="none">
                <a:solidFill>
                  <a:srgbClr val="FFFFFF"/>
                </a:solidFill>
                <a:latin typeface="Forum"/>
              </a:rPr>
              <a:t>counseling.center@wheaton.edu</a:t>
            </a:r>
          </a:p>
          <a:p>
            <a:pPr marL="0" lvl="0" indent="0" algn="ctr">
              <a:lnSpc>
                <a:spcPts val="5170"/>
              </a:lnSpc>
              <a:spcBef>
                <a:spcPct val="0"/>
              </a:spcBef>
            </a:pPr>
            <a:r>
              <a:rPr lang="en-US" sz="4700" u="none">
                <a:solidFill>
                  <a:srgbClr val="FFFFFF"/>
                </a:solidFill>
                <a:latin typeface="Forum"/>
              </a:rPr>
              <a:t>tel: (630) 752-5000</a:t>
            </a:r>
          </a:p>
          <a:p>
            <a:pPr marL="0" lvl="0" indent="0" algn="ctr">
              <a:lnSpc>
                <a:spcPts val="5170"/>
              </a:lnSpc>
              <a:spcBef>
                <a:spcPct val="0"/>
              </a:spcBef>
            </a:pPr>
            <a:endParaRPr lang="en-US" sz="4700" u="none">
              <a:solidFill>
                <a:srgbClr val="FFFFFF"/>
              </a:solidFill>
              <a:latin typeface="Forum"/>
            </a:endParaRPr>
          </a:p>
          <a:p>
            <a:pPr marL="0" lvl="0" indent="0" algn="ctr">
              <a:lnSpc>
                <a:spcPts val="5170"/>
              </a:lnSpc>
              <a:spcBef>
                <a:spcPct val="0"/>
              </a:spcBef>
            </a:pPr>
            <a:r>
              <a:rPr lang="en-US" sz="4700" u="none">
                <a:solidFill>
                  <a:srgbClr val="FFFFFF"/>
                </a:solidFill>
                <a:latin typeface="Forum"/>
              </a:rPr>
              <a:t>I promise we don't bite.</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44247" y="4825010"/>
            <a:ext cx="2443753" cy="507194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08428" y="3266633"/>
            <a:ext cx="4041253" cy="449937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8428" y="6489814"/>
            <a:ext cx="1013991" cy="127619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31866" y="1298670"/>
            <a:ext cx="1407342" cy="56549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09" y="1327245"/>
            <a:ext cx="4896200" cy="453121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2671979" y="7360981"/>
            <a:ext cx="2568018" cy="40502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860340" y="4288344"/>
            <a:ext cx="3105336" cy="3990502"/>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427017" y="2008154"/>
            <a:ext cx="617578" cy="659549"/>
          </a:xfrm>
          <a:prstGeom prst="rect">
            <a:avLst/>
          </a:prstGeom>
        </p:spPr>
      </p:pic>
      <p:sp>
        <p:nvSpPr>
          <p:cNvPr id="12" name="TextBox 12"/>
          <p:cNvSpPr txBox="1"/>
          <p:nvPr/>
        </p:nvSpPr>
        <p:spPr>
          <a:xfrm>
            <a:off x="5803803" y="1327245"/>
            <a:ext cx="6680395" cy="1186818"/>
          </a:xfrm>
          <a:prstGeom prst="rect">
            <a:avLst/>
          </a:prstGeom>
        </p:spPr>
        <p:txBody>
          <a:bodyPr lIns="0" tIns="0" rIns="0" bIns="0" rtlCol="0" anchor="t">
            <a:spAutoFit/>
          </a:bodyPr>
          <a:lstStyle/>
          <a:p>
            <a:pPr>
              <a:lnSpc>
                <a:spcPts val="4620"/>
              </a:lnSpc>
            </a:pPr>
            <a:r>
              <a:rPr lang="en-US" sz="4200">
                <a:solidFill>
                  <a:srgbClr val="FFFFFF"/>
                </a:solidFill>
                <a:latin typeface="Forum"/>
              </a:rPr>
              <a:t>Lack of motivation could be a symptom of psychopathology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3C3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430336">
            <a:off x="12081015" y="5558278"/>
            <a:ext cx="4742725" cy="5411824"/>
          </a:xfrm>
          <a:prstGeom prst="rect">
            <a:avLst/>
          </a:prstGeom>
        </p:spPr>
      </p:pic>
      <p:sp>
        <p:nvSpPr>
          <p:cNvPr id="3" name="TextBox 3"/>
          <p:cNvSpPr txBox="1"/>
          <p:nvPr/>
        </p:nvSpPr>
        <p:spPr>
          <a:xfrm>
            <a:off x="2781172" y="2895593"/>
            <a:ext cx="12125456" cy="4879093"/>
          </a:xfrm>
          <a:prstGeom prst="rect">
            <a:avLst/>
          </a:prstGeom>
        </p:spPr>
        <p:txBody>
          <a:bodyPr lIns="0" tIns="0" rIns="0" bIns="0" rtlCol="0" anchor="t">
            <a:spAutoFit/>
          </a:bodyPr>
          <a:lstStyle/>
          <a:p>
            <a:pPr marL="0" marR="0" lvl="0" indent="0" algn="ctr" defTabSz="914400" rtl="0" eaLnBrk="1" fontAlgn="auto" latinLnBrk="0" hangingPunct="1">
              <a:lnSpc>
                <a:spcPts val="12599"/>
              </a:lnSpc>
              <a:spcBef>
                <a:spcPts val="0"/>
              </a:spcBef>
              <a:spcAft>
                <a:spcPts val="0"/>
              </a:spcAft>
              <a:buClrTx/>
              <a:buSzTx/>
              <a:buFontTx/>
              <a:buNone/>
              <a:tabLst/>
              <a:defRPr/>
            </a:pPr>
            <a:r>
              <a:rPr lang="en-US" sz="12599" dirty="0">
                <a:solidFill>
                  <a:srgbClr val="FEF1EB"/>
                </a:solidFill>
                <a:latin typeface="Forum"/>
              </a:rPr>
              <a:t>ACADEMIC STRATEGIES that MOTIVATE</a:t>
            </a:r>
            <a:endParaRPr kumimoji="0" lang="en-US" sz="12599" b="0" i="0" u="none" strike="noStrike" kern="1200" cap="none" spc="0" normalizeH="0" baseline="0" noProof="0" dirty="0">
              <a:ln>
                <a:noFill/>
              </a:ln>
              <a:solidFill>
                <a:srgbClr val="FEF1EB"/>
              </a:solidFill>
              <a:effectLst/>
              <a:uLnTx/>
              <a:uFillTx/>
              <a:latin typeface="Forum"/>
              <a:ea typeface="+mn-ea"/>
              <a:cs typeface="+mn-cs"/>
            </a:endParaRPr>
          </a:p>
        </p:txBody>
      </p:sp>
      <p:sp>
        <p:nvSpPr>
          <p:cNvPr id="4" name="TextBox 4"/>
          <p:cNvSpPr txBox="1"/>
          <p:nvPr/>
        </p:nvSpPr>
        <p:spPr>
          <a:xfrm>
            <a:off x="3081272" y="8772581"/>
            <a:ext cx="12125456" cy="1008481"/>
          </a:xfrm>
          <a:prstGeom prst="rect">
            <a:avLst/>
          </a:prstGeom>
        </p:spPr>
        <p:txBody>
          <a:bodyPr lIns="0" tIns="0" rIns="0" bIns="0" rtlCol="0" anchor="t">
            <a:spAutoFit/>
          </a:bodyPr>
          <a:lstStyle/>
          <a:p>
            <a:pPr marL="0" marR="0" lvl="0" indent="0" algn="just" defTabSz="914400" rtl="0" eaLnBrk="1" fontAlgn="auto" latinLnBrk="0" hangingPunct="1">
              <a:lnSpc>
                <a:spcPts val="4070"/>
              </a:lnSpc>
              <a:spcBef>
                <a:spcPts val="0"/>
              </a:spcBef>
              <a:spcAft>
                <a:spcPts val="0"/>
              </a:spcAft>
              <a:buClrTx/>
              <a:buSzTx/>
              <a:buFontTx/>
              <a:buNone/>
              <a:tabLst/>
              <a:defRPr/>
            </a:pPr>
            <a:r>
              <a:rPr lang="en-US" sz="2907" dirty="0">
                <a:solidFill>
                  <a:srgbClr val="FEF1EB"/>
                </a:solidFill>
                <a:latin typeface="Overpass Light"/>
              </a:rPr>
              <a:t>Melissa Norton</a:t>
            </a:r>
          </a:p>
          <a:p>
            <a:pPr marL="0" marR="0" lvl="0" indent="0" algn="just" defTabSz="914400" rtl="0" eaLnBrk="1" fontAlgn="auto" latinLnBrk="0" hangingPunct="1">
              <a:lnSpc>
                <a:spcPts val="4070"/>
              </a:lnSpc>
              <a:spcBef>
                <a:spcPts val="0"/>
              </a:spcBef>
              <a:spcAft>
                <a:spcPts val="0"/>
              </a:spcAft>
              <a:buClrTx/>
              <a:buSzTx/>
              <a:buFontTx/>
              <a:buNone/>
              <a:tabLst/>
              <a:defRPr/>
            </a:pPr>
            <a:r>
              <a:rPr kumimoji="0" lang="en-US" sz="2907" b="0" i="0" u="none" strike="noStrike" kern="1200" cap="none" spc="0" normalizeH="0" baseline="0" noProof="0" dirty="0">
                <a:ln>
                  <a:noFill/>
                </a:ln>
                <a:solidFill>
                  <a:srgbClr val="FEF1EB"/>
                </a:solidFill>
                <a:effectLst/>
                <a:uLnTx/>
                <a:uFillTx/>
                <a:latin typeface="Overpass Light"/>
                <a:ea typeface="+mn-ea"/>
                <a:cs typeface="+mn-cs"/>
              </a:rPr>
              <a:t>Director, Learning &amp; Accessibility Services (LAS)</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5282" y="-44701"/>
            <a:ext cx="4106193" cy="380009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672205" y="7129787"/>
            <a:ext cx="2216174" cy="34953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72946" y="5919782"/>
            <a:ext cx="2104205" cy="436721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569397">
            <a:off x="11243775" y="550329"/>
            <a:ext cx="6624580" cy="308344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218666" y="7289826"/>
            <a:ext cx="2021584" cy="2158974"/>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52447" y="8508965"/>
            <a:ext cx="1067368" cy="1116069"/>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14841" y="747629"/>
            <a:ext cx="1398994" cy="562141"/>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3735254" y="7966370"/>
            <a:ext cx="820810" cy="805887"/>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562536" y="573780"/>
            <a:ext cx="3525309" cy="3924939"/>
          </a:xfrm>
          <a:prstGeom prst="rect">
            <a:avLst/>
          </a:prstGeom>
        </p:spPr>
      </p:pic>
    </p:spTree>
    <p:extLst>
      <p:ext uri="{BB962C8B-B14F-4D97-AF65-F5344CB8AC3E}">
        <p14:creationId xmlns:p14="http://schemas.microsoft.com/office/powerpoint/2010/main" val="323384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3865" y="4415910"/>
            <a:ext cx="4499999" cy="4805824"/>
          </a:xfrm>
          <a:prstGeom prst="rect">
            <a:avLst/>
          </a:prstGeom>
        </p:spPr>
      </p:pic>
      <p:sp>
        <p:nvSpPr>
          <p:cNvPr id="3" name="TextBox 3"/>
          <p:cNvSpPr txBox="1"/>
          <p:nvPr/>
        </p:nvSpPr>
        <p:spPr>
          <a:xfrm>
            <a:off x="997738" y="3450729"/>
            <a:ext cx="5978869" cy="3385542"/>
          </a:xfrm>
          <a:prstGeom prst="rect">
            <a:avLst/>
          </a:prstGeom>
        </p:spPr>
        <p:txBody>
          <a:bodyPr wrap="square" lIns="0" tIns="0" rIns="0" bIns="0" rtlCol="0" anchor="t">
            <a:spAutoFit/>
          </a:bodyPr>
          <a:lstStyle/>
          <a:p>
            <a:pPr marL="0" marR="0" lvl="0" indent="0" algn="l" defTabSz="914400" rtl="0" eaLnBrk="1" fontAlgn="auto" latinLnBrk="0" hangingPunct="1">
              <a:lnSpc>
                <a:spcPts val="88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193C36"/>
                </a:solidFill>
                <a:effectLst/>
                <a:uLnTx/>
                <a:uFillTx/>
                <a:latin typeface="Forum"/>
                <a:ea typeface="+mn-ea"/>
                <a:cs typeface="+mn-cs"/>
              </a:rPr>
              <a:t>What’s your flavor of demotivation?</a:t>
            </a:r>
          </a:p>
        </p:txBody>
      </p:sp>
      <p:sp>
        <p:nvSpPr>
          <p:cNvPr id="7" name="TextBox 7"/>
          <p:cNvSpPr txBox="1"/>
          <p:nvPr/>
        </p:nvSpPr>
        <p:spPr>
          <a:xfrm>
            <a:off x="10363200" y="3450729"/>
            <a:ext cx="8951358" cy="3549818"/>
          </a:xfrm>
          <a:prstGeom prst="rect">
            <a:avLst/>
          </a:prstGeom>
        </p:spPr>
        <p:txBody>
          <a:bodyPr lIns="0" tIns="0" rIns="0" bIns="0" rtlCol="0" anchor="t">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lang="en-US" sz="2874" dirty="0">
                <a:solidFill>
                  <a:srgbClr val="193C36"/>
                </a:solidFill>
                <a:latin typeface="Overpass Light"/>
              </a:rPr>
              <a:t>I feel overwhelmed </a:t>
            </a:r>
          </a:p>
          <a:p>
            <a:pPr marL="0" marR="0" lvl="0" indent="0" algn="l" defTabSz="914400" rtl="0" eaLnBrk="1" fontAlgn="auto" latinLnBrk="0" hangingPunct="1">
              <a:lnSpc>
                <a:spcPts val="4024"/>
              </a:lnSpc>
              <a:spcBef>
                <a:spcPct val="0"/>
              </a:spcBef>
              <a:spcAft>
                <a:spcPts val="0"/>
              </a:spcAft>
              <a:buClrTx/>
              <a:buSzTx/>
              <a:buFontTx/>
              <a:buNone/>
              <a:tabLst/>
              <a:defRPr/>
            </a:pPr>
            <a:endParaRPr lang="en-US" sz="2874" dirty="0">
              <a:solidFill>
                <a:srgbClr val="193C36"/>
              </a:solidFill>
              <a:latin typeface="Overpass Light"/>
            </a:endParaRPr>
          </a:p>
          <a:p>
            <a:pPr marL="0" marR="0" lvl="0" indent="0" algn="l" defTabSz="914400" rtl="0" eaLnBrk="1" fontAlgn="auto" latinLnBrk="0" hangingPunct="1">
              <a:lnSpc>
                <a:spcPts val="4024"/>
              </a:lnSpc>
              <a:spcBef>
                <a:spcPct val="0"/>
              </a:spcBef>
              <a:spcAft>
                <a:spcPts val="0"/>
              </a:spcAft>
              <a:buClrTx/>
              <a:buSzTx/>
              <a:buFontTx/>
              <a:buNone/>
              <a:tabLst/>
              <a:defRPr/>
            </a:pPr>
            <a:r>
              <a:rPr lang="en-US" sz="2874" dirty="0">
                <a:solidFill>
                  <a:srgbClr val="193C36"/>
                </a:solidFill>
                <a:latin typeface="Overpass Light"/>
              </a:rPr>
              <a:t>I feel lost </a:t>
            </a:r>
          </a:p>
          <a:p>
            <a:pPr marL="0" marR="0" lvl="0" indent="0" algn="l" defTabSz="914400" rtl="0" eaLnBrk="1" fontAlgn="auto" latinLnBrk="0" hangingPunct="1">
              <a:lnSpc>
                <a:spcPts val="4024"/>
              </a:lnSpc>
              <a:spcBef>
                <a:spcPct val="0"/>
              </a:spcBef>
              <a:spcAft>
                <a:spcPts val="0"/>
              </a:spcAft>
              <a:buClrTx/>
              <a:buSzTx/>
              <a:buFontTx/>
              <a:buNone/>
              <a:tabLst/>
              <a:defRPr/>
            </a:pPr>
            <a:endParaRPr lang="en-US" sz="2874" dirty="0">
              <a:solidFill>
                <a:srgbClr val="193C36"/>
              </a:solidFill>
              <a:latin typeface="Overpass Light"/>
            </a:endParaRPr>
          </a:p>
          <a:p>
            <a:pPr marL="0" marR="0" lvl="0" indent="0" algn="l" defTabSz="914400" rtl="0" eaLnBrk="1" fontAlgn="auto" latinLnBrk="0" hangingPunct="1">
              <a:lnSpc>
                <a:spcPts val="4024"/>
              </a:lnSpc>
              <a:spcBef>
                <a:spcPct val="0"/>
              </a:spcBef>
              <a:spcAft>
                <a:spcPts val="0"/>
              </a:spcAft>
              <a:buClrTx/>
              <a:buSzTx/>
              <a:buFontTx/>
              <a:buNone/>
              <a:tabLst/>
              <a:defRPr/>
            </a:pPr>
            <a:r>
              <a:rPr lang="en-US" sz="2874" dirty="0">
                <a:solidFill>
                  <a:srgbClr val="193C36"/>
                </a:solidFill>
                <a:latin typeface="Overpass Light"/>
              </a:rPr>
              <a:t>I feel insufficient </a:t>
            </a:r>
          </a:p>
          <a:p>
            <a:pPr marL="0" marR="0" lvl="0" indent="0" algn="l" defTabSz="914400" rtl="0" eaLnBrk="1" fontAlgn="auto" latinLnBrk="0" hangingPunct="1">
              <a:lnSpc>
                <a:spcPts val="4024"/>
              </a:lnSpc>
              <a:spcBef>
                <a:spcPct val="0"/>
              </a:spcBef>
              <a:spcAft>
                <a:spcPts val="0"/>
              </a:spcAft>
              <a:buClrTx/>
              <a:buSzTx/>
              <a:buFontTx/>
              <a:buNone/>
              <a:tabLst/>
              <a:defRPr/>
            </a:pPr>
            <a:endParaRPr lang="en-US" sz="2874" dirty="0">
              <a:solidFill>
                <a:srgbClr val="193C36"/>
              </a:solidFill>
              <a:latin typeface="Overpass Light"/>
            </a:endParaRPr>
          </a:p>
          <a:p>
            <a:pPr marL="0" marR="0" lvl="0" indent="0" algn="l" defTabSz="914400" rtl="0" eaLnBrk="1" fontAlgn="auto" latinLnBrk="0" hangingPunct="1">
              <a:lnSpc>
                <a:spcPts val="4024"/>
              </a:lnSpc>
              <a:spcBef>
                <a:spcPct val="0"/>
              </a:spcBef>
              <a:spcAft>
                <a:spcPts val="0"/>
              </a:spcAft>
              <a:buClrTx/>
              <a:buSzTx/>
              <a:buFontTx/>
              <a:buNone/>
              <a:tabLst/>
              <a:defRPr/>
            </a:pPr>
            <a:r>
              <a:rPr lang="en-US" sz="2874" dirty="0">
                <a:solidFill>
                  <a:srgbClr val="193C36"/>
                </a:solidFill>
                <a:latin typeface="Overpass Light"/>
              </a:rPr>
              <a:t>I feel…??</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33972" y="1049741"/>
            <a:ext cx="1062558" cy="133731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71222" y="-1537881"/>
            <a:ext cx="3525309" cy="392493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67236" y="9331595"/>
            <a:ext cx="1618741" cy="95064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33972" y="9472587"/>
            <a:ext cx="832041" cy="334329"/>
          </a:xfrm>
          <a:prstGeom prst="rect">
            <a:avLst/>
          </a:prstGeom>
        </p:spPr>
      </p:pic>
      <p:sp>
        <p:nvSpPr>
          <p:cNvPr id="13" name="Left Brace 12">
            <a:extLst>
              <a:ext uri="{FF2B5EF4-FFF2-40B4-BE49-F238E27FC236}">
                <a16:creationId xmlns:a16="http://schemas.microsoft.com/office/drawing/2014/main" id="{277F97E4-B365-1DDF-AB09-6A7B94E56D22}"/>
              </a:ext>
            </a:extLst>
          </p:cNvPr>
          <p:cNvSpPr/>
          <p:nvPr/>
        </p:nvSpPr>
        <p:spPr>
          <a:xfrm>
            <a:off x="8839200" y="3009900"/>
            <a:ext cx="1447800" cy="4419600"/>
          </a:xfrm>
          <a:prstGeom prst="lef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9680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extBox 2"/>
          <p:cNvSpPr txBox="1"/>
          <p:nvPr/>
        </p:nvSpPr>
        <p:spPr>
          <a:xfrm>
            <a:off x="3252845" y="887968"/>
            <a:ext cx="12501330" cy="1128514"/>
          </a:xfrm>
          <a:prstGeom prst="rect">
            <a:avLst/>
          </a:prstGeom>
        </p:spPr>
        <p:txBody>
          <a:bodyPr lIns="0" tIns="0" rIns="0" bIns="0" rtlCol="0" anchor="t">
            <a:spAutoFit/>
          </a:bodyPr>
          <a:lstStyle/>
          <a:p>
            <a:pPr marL="0" marR="0" lvl="0" indent="0" algn="ctr" defTabSz="914400" rtl="0" eaLnBrk="1" fontAlgn="auto" latinLnBrk="0" hangingPunct="1">
              <a:lnSpc>
                <a:spcPts val="88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193C36"/>
                </a:solidFill>
                <a:effectLst/>
                <a:uLnTx/>
                <a:uFillTx/>
                <a:latin typeface="Forum"/>
                <a:ea typeface="+mn-ea"/>
                <a:cs typeface="+mn-cs"/>
              </a:rPr>
              <a:t>Motivation Graph </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0500"/>
            <a:ext cx="4781008" cy="442460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87656" y="1266800"/>
            <a:ext cx="1020006" cy="1066546"/>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525441" y="9519928"/>
            <a:ext cx="3942892" cy="767072"/>
          </a:xfrm>
          <a:prstGeom prst="rect">
            <a:avLst/>
          </a:prstGeom>
        </p:spPr>
      </p:pic>
      <p:pic>
        <p:nvPicPr>
          <p:cNvPr id="1026" name="Picture 2" descr="Solved A small mass moves up and down on the end of a spring | Chegg.com">
            <a:extLst>
              <a:ext uri="{FF2B5EF4-FFF2-40B4-BE49-F238E27FC236}">
                <a16:creationId xmlns:a16="http://schemas.microsoft.com/office/drawing/2014/main" id="{6DA1E86D-8687-1A2E-AD64-76C26D974A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1579" y="3002599"/>
            <a:ext cx="8043862" cy="61005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368B9A-20D7-12AF-F9B6-275EAC325C25}"/>
              </a:ext>
            </a:extLst>
          </p:cNvPr>
          <p:cNvSpPr txBox="1"/>
          <p:nvPr/>
        </p:nvSpPr>
        <p:spPr>
          <a:xfrm>
            <a:off x="4095208" y="3390900"/>
            <a:ext cx="1676400" cy="369332"/>
          </a:xfrm>
          <a:prstGeom prst="rect">
            <a:avLst/>
          </a:prstGeom>
          <a:noFill/>
        </p:spPr>
        <p:txBody>
          <a:bodyPr wrap="square">
            <a:spAutoFit/>
          </a:bodyPr>
          <a:lstStyle/>
          <a:p>
            <a:r>
              <a:rPr lang="en-US" dirty="0">
                <a:solidFill>
                  <a:srgbClr val="193C36"/>
                </a:solidFill>
                <a:latin typeface="Overpass Light"/>
              </a:rPr>
              <a:t>Motivation!</a:t>
            </a:r>
            <a:r>
              <a:rPr lang="en-US" sz="1800" dirty="0">
                <a:solidFill>
                  <a:srgbClr val="193C36"/>
                </a:solidFill>
                <a:latin typeface="Overpass Light"/>
              </a:rPr>
              <a:t> </a:t>
            </a:r>
            <a:endParaRPr lang="en-US" dirty="0"/>
          </a:p>
        </p:txBody>
      </p:sp>
      <p:sp>
        <p:nvSpPr>
          <p:cNvPr id="11" name="TextBox 10">
            <a:extLst>
              <a:ext uri="{FF2B5EF4-FFF2-40B4-BE49-F238E27FC236}">
                <a16:creationId xmlns:a16="http://schemas.microsoft.com/office/drawing/2014/main" id="{4484A44C-C5F0-6F2F-8611-BEE877295030}"/>
              </a:ext>
            </a:extLst>
          </p:cNvPr>
          <p:cNvSpPr txBox="1"/>
          <p:nvPr/>
        </p:nvSpPr>
        <p:spPr>
          <a:xfrm>
            <a:off x="4800600" y="6033845"/>
            <a:ext cx="9144000" cy="369332"/>
          </a:xfrm>
          <a:prstGeom prst="rect">
            <a:avLst/>
          </a:prstGeom>
          <a:noFill/>
        </p:spPr>
        <p:txBody>
          <a:bodyPr wrap="square">
            <a:spAutoFit/>
          </a:bodyPr>
          <a:lstStyle/>
          <a:p>
            <a:r>
              <a:rPr lang="en-US">
                <a:solidFill>
                  <a:srgbClr val="193C36"/>
                </a:solidFill>
                <a:latin typeface="Overpass Light"/>
              </a:rPr>
              <a:t>Meh</a:t>
            </a:r>
            <a:endParaRPr lang="en-US" dirty="0"/>
          </a:p>
        </p:txBody>
      </p:sp>
      <p:sp>
        <p:nvSpPr>
          <p:cNvPr id="13" name="TextBox 12">
            <a:extLst>
              <a:ext uri="{FF2B5EF4-FFF2-40B4-BE49-F238E27FC236}">
                <a16:creationId xmlns:a16="http://schemas.microsoft.com/office/drawing/2014/main" id="{4BCCC077-BC32-047F-AA7B-D3877F06279B}"/>
              </a:ext>
            </a:extLst>
          </p:cNvPr>
          <p:cNvSpPr txBox="1"/>
          <p:nvPr/>
        </p:nvSpPr>
        <p:spPr>
          <a:xfrm>
            <a:off x="3224270" y="8492124"/>
            <a:ext cx="9144000" cy="369332"/>
          </a:xfrm>
          <a:prstGeom prst="rect">
            <a:avLst/>
          </a:prstGeom>
          <a:noFill/>
        </p:spPr>
        <p:txBody>
          <a:bodyPr wrap="square">
            <a:spAutoFit/>
          </a:bodyPr>
          <a:lstStyle/>
          <a:p>
            <a:r>
              <a:rPr lang="en-US" dirty="0">
                <a:solidFill>
                  <a:srgbClr val="193C36"/>
                </a:solidFill>
                <a:latin typeface="Overpass Light"/>
              </a:rPr>
              <a:t>Low – No Motivation</a:t>
            </a:r>
            <a:endParaRPr lang="en-US" dirty="0"/>
          </a:p>
        </p:txBody>
      </p:sp>
      <p:sp>
        <p:nvSpPr>
          <p:cNvPr id="15" name="TextBox 14">
            <a:extLst>
              <a:ext uri="{FF2B5EF4-FFF2-40B4-BE49-F238E27FC236}">
                <a16:creationId xmlns:a16="http://schemas.microsoft.com/office/drawing/2014/main" id="{E1173F77-BB2B-D6D7-F488-123FD93ABD48}"/>
              </a:ext>
            </a:extLst>
          </p:cNvPr>
          <p:cNvSpPr txBox="1"/>
          <p:nvPr/>
        </p:nvSpPr>
        <p:spPr>
          <a:xfrm>
            <a:off x="13716000" y="6052895"/>
            <a:ext cx="9144000" cy="369332"/>
          </a:xfrm>
          <a:prstGeom prst="rect">
            <a:avLst/>
          </a:prstGeom>
          <a:noFill/>
        </p:spPr>
        <p:txBody>
          <a:bodyPr wrap="square">
            <a:spAutoFit/>
          </a:bodyPr>
          <a:lstStyle/>
          <a:p>
            <a:r>
              <a:rPr lang="en-US" dirty="0">
                <a:solidFill>
                  <a:srgbClr val="193C36"/>
                </a:solidFill>
                <a:latin typeface="Overpass Light"/>
              </a:rPr>
              <a:t>Semester </a:t>
            </a:r>
            <a:endParaRPr lang="en-US" dirty="0"/>
          </a:p>
        </p:txBody>
      </p:sp>
      <p:grpSp>
        <p:nvGrpSpPr>
          <p:cNvPr id="18" name="Group 17">
            <a:extLst>
              <a:ext uri="{FF2B5EF4-FFF2-40B4-BE49-F238E27FC236}">
                <a16:creationId xmlns:a16="http://schemas.microsoft.com/office/drawing/2014/main" id="{EC504F19-687C-B625-1B43-4ADC108EE33F}"/>
              </a:ext>
            </a:extLst>
          </p:cNvPr>
          <p:cNvGrpSpPr/>
          <p:nvPr/>
        </p:nvGrpSpPr>
        <p:grpSpPr>
          <a:xfrm>
            <a:off x="7122429" y="8315137"/>
            <a:ext cx="4824360" cy="1158120"/>
            <a:chOff x="7122429" y="8315137"/>
            <a:chExt cx="4824360" cy="1158120"/>
          </a:xfrm>
        </p:grpSpPr>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9A7A7E3E-064F-39F7-43B8-021E440CA1AF}"/>
                    </a:ext>
                  </a:extLst>
                </p14:cNvPr>
                <p14:cNvContentPartPr/>
                <p14:nvPr/>
              </p14:nvContentPartPr>
              <p14:xfrm>
                <a:off x="7122429" y="8402617"/>
                <a:ext cx="1847880" cy="919800"/>
              </p14:xfrm>
            </p:contentPart>
          </mc:Choice>
          <mc:Fallback>
            <p:pic>
              <p:nvPicPr>
                <p:cNvPr id="16" name="Ink 15">
                  <a:extLst>
                    <a:ext uri="{FF2B5EF4-FFF2-40B4-BE49-F238E27FC236}">
                      <a16:creationId xmlns:a16="http://schemas.microsoft.com/office/drawing/2014/main" id="{9A7A7E3E-064F-39F7-43B8-021E440CA1AF}"/>
                    </a:ext>
                  </a:extLst>
                </p:cNvPr>
                <p:cNvPicPr/>
                <p:nvPr/>
              </p:nvPicPr>
              <p:blipFill>
                <a:blip r:embed="rId11"/>
                <a:stretch>
                  <a:fillRect/>
                </a:stretch>
              </p:blipFill>
              <p:spPr>
                <a:xfrm>
                  <a:off x="7113429" y="8393617"/>
                  <a:ext cx="1865520" cy="9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Ink 16">
                  <a:extLst>
                    <a:ext uri="{FF2B5EF4-FFF2-40B4-BE49-F238E27FC236}">
                      <a16:creationId xmlns:a16="http://schemas.microsoft.com/office/drawing/2014/main" id="{AE7E9160-EDBF-B93B-F0DA-11D1118EFFCB}"/>
                    </a:ext>
                  </a:extLst>
                </p14:cNvPr>
                <p14:cNvContentPartPr/>
                <p14:nvPr/>
              </p14:nvContentPartPr>
              <p14:xfrm>
                <a:off x="10293309" y="8315137"/>
                <a:ext cx="1653480" cy="1158120"/>
              </p14:xfrm>
            </p:contentPart>
          </mc:Choice>
          <mc:Fallback>
            <p:pic>
              <p:nvPicPr>
                <p:cNvPr id="17" name="Ink 16">
                  <a:extLst>
                    <a:ext uri="{FF2B5EF4-FFF2-40B4-BE49-F238E27FC236}">
                      <a16:creationId xmlns:a16="http://schemas.microsoft.com/office/drawing/2014/main" id="{AE7E9160-EDBF-B93B-F0DA-11D1118EFFCB}"/>
                    </a:ext>
                  </a:extLst>
                </p:cNvPr>
                <p:cNvPicPr/>
                <p:nvPr/>
              </p:nvPicPr>
              <p:blipFill>
                <a:blip r:embed="rId13"/>
                <a:stretch>
                  <a:fillRect/>
                </a:stretch>
              </p:blipFill>
              <p:spPr>
                <a:xfrm>
                  <a:off x="10284669" y="8306137"/>
                  <a:ext cx="1671120" cy="1175760"/>
                </a:xfrm>
                <a:prstGeom prst="rect">
                  <a:avLst/>
                </a:prstGeom>
              </p:spPr>
            </p:pic>
          </mc:Fallback>
        </mc:AlternateContent>
      </p:grpSp>
    </p:spTree>
    <p:extLst>
      <p:ext uri="{BB962C8B-B14F-4D97-AF65-F5344CB8AC3E}">
        <p14:creationId xmlns:p14="http://schemas.microsoft.com/office/powerpoint/2010/main" val="15541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54201" y="913159"/>
            <a:ext cx="2705100" cy="2503447"/>
          </a:xfrm>
          <a:prstGeom prst="rect">
            <a:avLst/>
          </a:prstGeom>
        </p:spPr>
      </p:pic>
      <p:sp>
        <p:nvSpPr>
          <p:cNvPr id="3" name="TextBox 3"/>
          <p:cNvSpPr txBox="1"/>
          <p:nvPr/>
        </p:nvSpPr>
        <p:spPr>
          <a:xfrm>
            <a:off x="1276591" y="3450729"/>
            <a:ext cx="5724560" cy="3385542"/>
          </a:xfrm>
          <a:prstGeom prst="rect">
            <a:avLst/>
          </a:prstGeom>
        </p:spPr>
        <p:txBody>
          <a:bodyPr lIns="0" tIns="0" rIns="0" bIns="0" rtlCol="0" anchor="t">
            <a:spAutoFit/>
          </a:bodyPr>
          <a:lstStyle/>
          <a:p>
            <a:pPr marL="0" marR="0" lvl="0" indent="0" algn="l" defTabSz="914400" rtl="0" eaLnBrk="1" fontAlgn="auto" latinLnBrk="0" hangingPunct="1">
              <a:lnSpc>
                <a:spcPts val="88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193C36"/>
                </a:solidFill>
                <a:effectLst/>
                <a:uLnTx/>
                <a:uFillTx/>
                <a:latin typeface="Forum"/>
                <a:ea typeface="+mn-ea"/>
                <a:cs typeface="+mn-cs"/>
              </a:rPr>
              <a:t>Strategies that </a:t>
            </a:r>
          </a:p>
          <a:p>
            <a:pPr marL="0" marR="0" lvl="0" indent="0" algn="l" defTabSz="914400" rtl="0" eaLnBrk="1" fontAlgn="auto" latinLnBrk="0" hangingPunct="1">
              <a:lnSpc>
                <a:spcPts val="88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193C36"/>
                </a:solidFill>
                <a:effectLst/>
                <a:uLnTx/>
                <a:uFillTx/>
                <a:latin typeface="Forum"/>
                <a:ea typeface="+mn-ea"/>
                <a:cs typeface="+mn-cs"/>
              </a:rPr>
              <a:t>Motivate! </a:t>
            </a:r>
          </a:p>
        </p:txBody>
      </p:sp>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12528" y="6986158"/>
            <a:ext cx="3781774" cy="268162"/>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05385" y="-218781"/>
            <a:ext cx="2855546" cy="366951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12528" y="2270664"/>
            <a:ext cx="1407342" cy="565495"/>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391650" y="8572500"/>
            <a:ext cx="8812846" cy="1714500"/>
          </a:xfrm>
          <a:prstGeom prst="rect">
            <a:avLst/>
          </a:prstGeom>
        </p:spPr>
      </p:pic>
      <p:sp>
        <p:nvSpPr>
          <p:cNvPr id="10" name="TextBox 9">
            <a:extLst>
              <a:ext uri="{FF2B5EF4-FFF2-40B4-BE49-F238E27FC236}">
                <a16:creationId xmlns:a16="http://schemas.microsoft.com/office/drawing/2014/main" id="{1D8943F9-4F8B-B6C6-3FE4-354BF7014AC4}"/>
              </a:ext>
            </a:extLst>
          </p:cNvPr>
          <p:cNvSpPr txBox="1"/>
          <p:nvPr/>
        </p:nvSpPr>
        <p:spPr>
          <a:xfrm>
            <a:off x="8991600" y="3458170"/>
            <a:ext cx="8705609" cy="3960058"/>
          </a:xfrm>
          <a:prstGeom prst="rect">
            <a:avLst/>
          </a:prstGeom>
          <a:noFill/>
        </p:spPr>
        <p:txBody>
          <a:bodyPr wrap="square" rtlCol="0">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193C36"/>
                </a:solidFill>
                <a:effectLst/>
                <a:uLnTx/>
                <a:uFillTx/>
                <a:latin typeface="Overpass Light"/>
              </a:rPr>
              <a:t> 1) </a:t>
            </a:r>
            <a:r>
              <a:rPr lang="en-US" sz="3200" dirty="0">
                <a:solidFill>
                  <a:srgbClr val="193C36"/>
                </a:solidFill>
                <a:latin typeface="Overpass Light"/>
              </a:rPr>
              <a:t>Scaffolding </a:t>
            </a:r>
          </a:p>
          <a:p>
            <a:pPr marL="0" marR="0" lvl="0" indent="0" algn="l" defTabSz="914400" rtl="0" eaLnBrk="1" fontAlgn="auto" latinLnBrk="0" hangingPunct="1">
              <a:lnSpc>
                <a:spcPts val="4024"/>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93C36"/>
              </a:solidFill>
              <a:effectLst/>
              <a:uLnTx/>
              <a:uFillTx/>
              <a:latin typeface="Overpass Light"/>
            </a:endParaRPr>
          </a:p>
          <a:p>
            <a:pPr marL="0" marR="0" lvl="0" indent="0" algn="l" defTabSz="914400" rtl="0" eaLnBrk="1" fontAlgn="auto" latinLnBrk="0" hangingPunct="1">
              <a:lnSpc>
                <a:spcPts val="4024"/>
              </a:lnSpc>
              <a:spcBef>
                <a:spcPct val="0"/>
              </a:spcBef>
              <a:spcAft>
                <a:spcPts val="0"/>
              </a:spcAft>
              <a:buClrTx/>
              <a:buSzTx/>
              <a:buFontTx/>
              <a:buNone/>
              <a:tabLst/>
              <a:defRPr/>
            </a:pPr>
            <a:r>
              <a:rPr lang="en-US" sz="3200" dirty="0">
                <a:solidFill>
                  <a:srgbClr val="193C36"/>
                </a:solidFill>
                <a:latin typeface="Overpass Light"/>
              </a:rPr>
              <a:t>2) Change up the modality</a:t>
            </a:r>
          </a:p>
          <a:p>
            <a:pPr marL="0" marR="0" lvl="0" indent="0" algn="l" defTabSz="914400" rtl="0" eaLnBrk="1" fontAlgn="auto" latinLnBrk="0" hangingPunct="1">
              <a:lnSpc>
                <a:spcPts val="4024"/>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93C36"/>
              </a:solidFill>
              <a:effectLst/>
              <a:uLnTx/>
              <a:uFillTx/>
              <a:latin typeface="Overpass Light"/>
            </a:endParaRPr>
          </a:p>
          <a:p>
            <a:pPr marL="0" marR="0" lvl="0" indent="0" algn="l" defTabSz="914400" rtl="0" eaLnBrk="1" fontAlgn="auto" latinLnBrk="0" hangingPunct="1">
              <a:lnSpc>
                <a:spcPts val="4024"/>
              </a:lnSpc>
              <a:spcBef>
                <a:spcPct val="0"/>
              </a:spcBef>
              <a:spcAft>
                <a:spcPts val="0"/>
              </a:spcAft>
              <a:buClrTx/>
              <a:buSzTx/>
              <a:buFontTx/>
              <a:buNone/>
              <a:tabLst/>
              <a:defRPr/>
            </a:pPr>
            <a:r>
              <a:rPr lang="en-US" sz="3200" dirty="0">
                <a:solidFill>
                  <a:srgbClr val="193C36"/>
                </a:solidFill>
                <a:latin typeface="Overpass Light"/>
              </a:rPr>
              <a:t>3) Academic accountability</a:t>
            </a:r>
          </a:p>
          <a:p>
            <a:pPr marL="0" marR="0" lvl="0" indent="0" algn="l" defTabSz="914400" rtl="0" eaLnBrk="1" fontAlgn="auto" latinLnBrk="0" hangingPunct="1">
              <a:lnSpc>
                <a:spcPts val="4024"/>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93C36"/>
              </a:solidFill>
              <a:effectLst/>
              <a:uLnTx/>
              <a:uFillTx/>
              <a:latin typeface="Overpass Light"/>
            </a:endParaRPr>
          </a:p>
          <a:p>
            <a:pPr marL="0" marR="0" lvl="0" indent="0" algn="l" defTabSz="914400" rtl="0" eaLnBrk="1" fontAlgn="auto" latinLnBrk="0" hangingPunct="1">
              <a:lnSpc>
                <a:spcPts val="4024"/>
              </a:lnSpc>
              <a:spcBef>
                <a:spcPct val="0"/>
              </a:spcBef>
              <a:spcAft>
                <a:spcPts val="0"/>
              </a:spcAft>
              <a:buClrTx/>
              <a:buSzTx/>
              <a:buFontTx/>
              <a:buNone/>
              <a:tabLst/>
              <a:defRPr/>
            </a:pPr>
            <a:r>
              <a:rPr lang="en-US" sz="3200" dirty="0">
                <a:solidFill>
                  <a:srgbClr val="193C36"/>
                </a:solidFill>
                <a:latin typeface="Overpass Light"/>
              </a:rPr>
              <a:t>4) Inspire yourself </a:t>
            </a:r>
            <a:endParaRPr kumimoji="0" lang="en-US" sz="3200" b="0" i="0" u="none" strike="noStrike" kern="1200" cap="none" spc="0" normalizeH="0" baseline="0" noProof="0" dirty="0">
              <a:ln>
                <a:noFill/>
              </a:ln>
              <a:solidFill>
                <a:srgbClr val="193C36"/>
              </a:solidFill>
              <a:effectLst/>
              <a:uLnTx/>
              <a:uFillTx/>
              <a:latin typeface="Overpass Light"/>
            </a:endParaRPr>
          </a:p>
          <a:p>
            <a:endParaRPr lang="en-US" dirty="0"/>
          </a:p>
        </p:txBody>
      </p:sp>
    </p:spTree>
    <p:extLst>
      <p:ext uri="{BB962C8B-B14F-4D97-AF65-F5344CB8AC3E}">
        <p14:creationId xmlns:p14="http://schemas.microsoft.com/office/powerpoint/2010/main" val="37141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extBox 2"/>
          <p:cNvSpPr txBox="1"/>
          <p:nvPr/>
        </p:nvSpPr>
        <p:spPr>
          <a:xfrm>
            <a:off x="2893335" y="926626"/>
            <a:ext cx="12501330" cy="1128514"/>
          </a:xfrm>
          <a:prstGeom prst="rect">
            <a:avLst/>
          </a:prstGeom>
        </p:spPr>
        <p:txBody>
          <a:bodyPr lIns="0" tIns="0" rIns="0" bIns="0" rtlCol="0" anchor="t">
            <a:spAutoFit/>
          </a:bodyPr>
          <a:lstStyle/>
          <a:p>
            <a:pPr marL="0" marR="0" lvl="0" indent="0" algn="ctr" defTabSz="914400" rtl="0" eaLnBrk="1" fontAlgn="auto" latinLnBrk="0" hangingPunct="1">
              <a:lnSpc>
                <a:spcPts val="88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193C36"/>
                </a:solidFill>
                <a:effectLst/>
                <a:uLnTx/>
                <a:uFillTx/>
                <a:latin typeface="Forum"/>
                <a:ea typeface="+mn-ea"/>
                <a:cs typeface="+mn-cs"/>
              </a:rPr>
              <a:t>Scaffolding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190500"/>
            <a:ext cx="4781008" cy="442460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7656" y="1266800"/>
            <a:ext cx="1020006" cy="106654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25441" y="9519928"/>
            <a:ext cx="3942892" cy="767072"/>
          </a:xfrm>
          <a:prstGeom prst="rect">
            <a:avLst/>
          </a:prstGeom>
        </p:spPr>
      </p:pic>
      <p:sp>
        <p:nvSpPr>
          <p:cNvPr id="6" name="TextBox 5">
            <a:extLst>
              <a:ext uri="{FF2B5EF4-FFF2-40B4-BE49-F238E27FC236}">
                <a16:creationId xmlns:a16="http://schemas.microsoft.com/office/drawing/2014/main" id="{0F3FDD78-2666-5A29-D568-5CD18AE84154}"/>
              </a:ext>
            </a:extLst>
          </p:cNvPr>
          <p:cNvSpPr txBox="1"/>
          <p:nvPr/>
        </p:nvSpPr>
        <p:spPr>
          <a:xfrm>
            <a:off x="4648200" y="2333346"/>
            <a:ext cx="10594065" cy="1077346"/>
          </a:xfrm>
          <a:prstGeom prst="rect">
            <a:avLst/>
          </a:prstGeom>
          <a:noFill/>
        </p:spPr>
        <p:txBody>
          <a:bodyPr wrap="square" rtlCol="0">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CHALLENGE: Can I break the next step down even more??</a:t>
            </a:r>
          </a:p>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Something you can complete in 15 minutes.</a:t>
            </a:r>
          </a:p>
        </p:txBody>
      </p:sp>
      <p:sp>
        <p:nvSpPr>
          <p:cNvPr id="7" name="TextBox 6">
            <a:extLst>
              <a:ext uri="{FF2B5EF4-FFF2-40B4-BE49-F238E27FC236}">
                <a16:creationId xmlns:a16="http://schemas.microsoft.com/office/drawing/2014/main" id="{4BF53740-8750-0A05-AD32-71D28170274E}"/>
              </a:ext>
            </a:extLst>
          </p:cNvPr>
          <p:cNvSpPr txBox="1"/>
          <p:nvPr/>
        </p:nvSpPr>
        <p:spPr>
          <a:xfrm>
            <a:off x="838200" y="4531362"/>
            <a:ext cx="7391400" cy="3129190"/>
          </a:xfrm>
          <a:prstGeom prst="rect">
            <a:avLst/>
          </a:prstGeom>
          <a:noFill/>
        </p:spPr>
        <p:txBody>
          <a:bodyPr wrap="square" rtlCol="0">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Example #1: Annotated</a:t>
            </a:r>
            <a:r>
              <a:rPr kumimoji="0" lang="en-US" sz="2874" b="0" i="0" u="none" strike="noStrike" kern="1200" cap="none" spc="0" normalizeH="0" noProof="0" dirty="0">
                <a:ln>
                  <a:noFill/>
                </a:ln>
                <a:solidFill>
                  <a:srgbClr val="193C36"/>
                </a:solidFill>
                <a:effectLst/>
                <a:uLnTx/>
                <a:uFillTx/>
                <a:latin typeface="Overpass Light"/>
                <a:ea typeface="+mn-ea"/>
                <a:cs typeface="+mn-cs"/>
              </a:rPr>
              <a:t> Bibliography </a:t>
            </a:r>
          </a:p>
          <a:p>
            <a:pPr marL="457200" lvl="0" indent="-457200">
              <a:lnSpc>
                <a:spcPts val="4024"/>
              </a:lnSpc>
              <a:spcBef>
                <a:spcPct val="0"/>
              </a:spcBef>
              <a:buFont typeface="Arial" panose="020B0604020202020204" pitchFamily="34" charset="0"/>
              <a:buChar char="•"/>
              <a:defRPr/>
            </a:pPr>
            <a:r>
              <a:rPr lang="en-US" sz="2874" dirty="0">
                <a:solidFill>
                  <a:srgbClr val="193C36"/>
                </a:solidFill>
                <a:latin typeface="Overpass Light"/>
              </a:rPr>
              <a:t>Research and form topic (2-4 days)</a:t>
            </a:r>
          </a:p>
          <a:p>
            <a:pPr marL="457200" lvl="0" indent="-457200">
              <a:lnSpc>
                <a:spcPts val="4024"/>
              </a:lnSpc>
              <a:spcBef>
                <a:spcPct val="0"/>
              </a:spcBef>
              <a:buFont typeface="Arial" panose="020B0604020202020204" pitchFamily="34" charset="0"/>
              <a:buChar char="•"/>
              <a:defRPr/>
            </a:pPr>
            <a:r>
              <a:rPr lang="en-US" sz="2874" dirty="0">
                <a:solidFill>
                  <a:srgbClr val="193C36"/>
                </a:solidFill>
                <a:latin typeface="Overpass Light"/>
              </a:rPr>
              <a:t>Read and annotate sources (2-3 days for 7 sources)</a:t>
            </a:r>
          </a:p>
          <a:p>
            <a:pPr marL="457200" lvl="0" indent="-457200">
              <a:lnSpc>
                <a:spcPts val="4024"/>
              </a:lnSpc>
              <a:spcBef>
                <a:spcPct val="0"/>
              </a:spcBef>
              <a:buFont typeface="Arial" panose="020B0604020202020204" pitchFamily="34" charset="0"/>
              <a:buChar char="•"/>
              <a:defRPr/>
            </a:pPr>
            <a:r>
              <a:rPr lang="en-US" sz="2874" dirty="0">
                <a:solidFill>
                  <a:srgbClr val="193C36"/>
                </a:solidFill>
                <a:latin typeface="Overpass Light"/>
              </a:rPr>
              <a:t>Write the summaries (1 day)</a:t>
            </a:r>
          </a:p>
          <a:p>
            <a:pPr marL="457200" lvl="0" indent="-457200">
              <a:lnSpc>
                <a:spcPts val="4024"/>
              </a:lnSpc>
              <a:spcBef>
                <a:spcPct val="0"/>
              </a:spcBef>
              <a:buFont typeface="Arial" panose="020B0604020202020204" pitchFamily="34" charset="0"/>
              <a:buChar char="•"/>
              <a:defRPr/>
            </a:pPr>
            <a:r>
              <a:rPr lang="en-US" sz="2874" dirty="0">
                <a:solidFill>
                  <a:srgbClr val="193C36"/>
                </a:solidFill>
                <a:latin typeface="Overpass Light"/>
              </a:rPr>
              <a:t>Edit and format citations (1 day)</a:t>
            </a:r>
            <a:endParaRPr kumimoji="0" lang="en-US" sz="2874" b="0" i="0" u="none" strike="noStrike" kern="1200" cap="none" spc="0" normalizeH="0" baseline="0" noProof="0" dirty="0">
              <a:ln>
                <a:noFill/>
              </a:ln>
              <a:solidFill>
                <a:srgbClr val="193C36"/>
              </a:solidFill>
              <a:effectLst/>
              <a:uLnTx/>
              <a:uFillTx/>
              <a:latin typeface="Overpass Light"/>
              <a:ea typeface="+mn-ea"/>
              <a:cs typeface="+mn-cs"/>
            </a:endParaRPr>
          </a:p>
        </p:txBody>
      </p:sp>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B1FDEBB2-F43A-C640-17CE-B983795D61FB}"/>
                  </a:ext>
                </a:extLst>
              </p14:cNvPr>
              <p14:cNvContentPartPr/>
              <p14:nvPr/>
            </p14:nvContentPartPr>
            <p14:xfrm>
              <a:off x="1073452" y="5000377"/>
              <a:ext cx="6409800" cy="758160"/>
            </p14:xfrm>
          </p:contentPart>
        </mc:Choice>
        <mc:Fallback>
          <p:pic>
            <p:nvPicPr>
              <p:cNvPr id="8" name="Ink 7">
                <a:extLst>
                  <a:ext uri="{FF2B5EF4-FFF2-40B4-BE49-F238E27FC236}">
                    <a16:creationId xmlns:a16="http://schemas.microsoft.com/office/drawing/2014/main" id="{B1FDEBB2-F43A-C640-17CE-B983795D61FB}"/>
                  </a:ext>
                </a:extLst>
              </p:cNvPr>
              <p:cNvPicPr/>
              <p:nvPr/>
            </p:nvPicPr>
            <p:blipFill>
              <a:blip r:embed="rId9"/>
              <a:stretch>
                <a:fillRect/>
              </a:stretch>
            </p:blipFill>
            <p:spPr>
              <a:xfrm>
                <a:off x="1064812" y="4991377"/>
                <a:ext cx="6427440" cy="775800"/>
              </a:xfrm>
              <a:prstGeom prst="rect">
                <a:avLst/>
              </a:prstGeom>
            </p:spPr>
          </p:pic>
        </mc:Fallback>
      </mc:AlternateContent>
      <p:sp>
        <p:nvSpPr>
          <p:cNvPr id="10" name="TextBox 9">
            <a:extLst>
              <a:ext uri="{FF2B5EF4-FFF2-40B4-BE49-F238E27FC236}">
                <a16:creationId xmlns:a16="http://schemas.microsoft.com/office/drawing/2014/main" id="{975BC129-FCD9-5A76-9258-BD0C5A2CEC93}"/>
              </a:ext>
            </a:extLst>
          </p:cNvPr>
          <p:cNvSpPr txBox="1"/>
          <p:nvPr/>
        </p:nvSpPr>
        <p:spPr>
          <a:xfrm>
            <a:off x="10034587" y="4604827"/>
            <a:ext cx="7391400" cy="1077346"/>
          </a:xfrm>
          <a:prstGeom prst="rect">
            <a:avLst/>
          </a:prstGeom>
          <a:noFill/>
        </p:spPr>
        <p:txBody>
          <a:bodyPr wrap="square" rtlCol="0">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Brainstorm 2-3 topic ideas and star the one(s) you feel drawn</a:t>
            </a:r>
            <a:r>
              <a:rPr kumimoji="0" lang="en-US" sz="2874" b="0" i="0" u="none" strike="noStrike" kern="1200" cap="none" spc="0" normalizeH="0" noProof="0" dirty="0">
                <a:ln>
                  <a:noFill/>
                </a:ln>
                <a:solidFill>
                  <a:srgbClr val="193C36"/>
                </a:solidFill>
                <a:effectLst/>
                <a:uLnTx/>
                <a:uFillTx/>
                <a:latin typeface="Overpass Light"/>
                <a:ea typeface="+mn-ea"/>
                <a:cs typeface="+mn-cs"/>
              </a:rPr>
              <a:t> to (5 min)</a:t>
            </a:r>
          </a:p>
        </p:txBody>
      </p:sp>
      <p:sp>
        <p:nvSpPr>
          <p:cNvPr id="11" name="TextBox 10">
            <a:extLst>
              <a:ext uri="{FF2B5EF4-FFF2-40B4-BE49-F238E27FC236}">
                <a16:creationId xmlns:a16="http://schemas.microsoft.com/office/drawing/2014/main" id="{FA17C439-59E0-6F30-0793-678B48D82D21}"/>
              </a:ext>
            </a:extLst>
          </p:cNvPr>
          <p:cNvSpPr txBox="1"/>
          <p:nvPr/>
        </p:nvSpPr>
        <p:spPr>
          <a:xfrm>
            <a:off x="10034587" y="5798962"/>
            <a:ext cx="7391400" cy="1077346"/>
          </a:xfrm>
          <a:prstGeom prst="rect">
            <a:avLst/>
          </a:prstGeom>
          <a:noFill/>
        </p:spPr>
        <p:txBody>
          <a:bodyPr wrap="square" rtlCol="0">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noProof="0" dirty="0">
                <a:ln>
                  <a:noFill/>
                </a:ln>
                <a:solidFill>
                  <a:srgbClr val="193C36"/>
                </a:solidFill>
                <a:effectLst/>
                <a:uLnTx/>
                <a:uFillTx/>
                <a:latin typeface="Overpass Light"/>
                <a:ea typeface="+mn-ea"/>
                <a:cs typeface="+mn-cs"/>
              </a:rPr>
              <a:t>Spend 15 minutes and find 2-3 articles on the topic you chose </a:t>
            </a:r>
          </a:p>
        </p:txBody>
      </p:sp>
      <p:sp>
        <p:nvSpPr>
          <p:cNvPr id="12" name="TextBox 11">
            <a:extLst>
              <a:ext uri="{FF2B5EF4-FFF2-40B4-BE49-F238E27FC236}">
                <a16:creationId xmlns:a16="http://schemas.microsoft.com/office/drawing/2014/main" id="{6B0E65AD-49DF-F22F-CBAB-124BD4F330A1}"/>
              </a:ext>
            </a:extLst>
          </p:cNvPr>
          <p:cNvSpPr txBox="1"/>
          <p:nvPr/>
        </p:nvSpPr>
        <p:spPr>
          <a:xfrm>
            <a:off x="10025064" y="6970967"/>
            <a:ext cx="7391400" cy="1077346"/>
          </a:xfrm>
          <a:prstGeom prst="rect">
            <a:avLst/>
          </a:prstGeom>
          <a:noFill/>
        </p:spPr>
        <p:txBody>
          <a:bodyPr wrap="square" rtlCol="0">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noProof="0" dirty="0">
                <a:ln>
                  <a:noFill/>
                </a:ln>
                <a:solidFill>
                  <a:srgbClr val="193C36"/>
                </a:solidFill>
                <a:effectLst/>
                <a:uLnTx/>
                <a:uFillTx/>
                <a:latin typeface="Overpass Light"/>
                <a:ea typeface="+mn-ea"/>
                <a:cs typeface="+mn-cs"/>
              </a:rPr>
              <a:t>Meet with a subject librarian to discuss topic and next steps for research (15 min)</a:t>
            </a:r>
          </a:p>
        </p:txBody>
      </p:sp>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7EFB943E-BEA7-1577-E4CF-D9DDB7C857BB}"/>
                  </a:ext>
                </a:extLst>
              </p14:cNvPr>
              <p14:cNvContentPartPr/>
              <p14:nvPr/>
            </p14:nvContentPartPr>
            <p14:xfrm>
              <a:off x="7483252" y="5026795"/>
              <a:ext cx="2458406" cy="361505"/>
            </p14:xfrm>
          </p:contentPart>
        </mc:Choice>
        <mc:Fallback>
          <p:pic>
            <p:nvPicPr>
              <p:cNvPr id="13" name="Ink 12">
                <a:extLst>
                  <a:ext uri="{FF2B5EF4-FFF2-40B4-BE49-F238E27FC236}">
                    <a16:creationId xmlns:a16="http://schemas.microsoft.com/office/drawing/2014/main" id="{7EFB943E-BEA7-1577-E4CF-D9DDB7C857BB}"/>
                  </a:ext>
                </a:extLst>
              </p:cNvPr>
              <p:cNvPicPr/>
              <p:nvPr/>
            </p:nvPicPr>
            <p:blipFill>
              <a:blip r:embed="rId11"/>
              <a:stretch>
                <a:fillRect/>
              </a:stretch>
            </p:blipFill>
            <p:spPr>
              <a:xfrm>
                <a:off x="7474612" y="5017793"/>
                <a:ext cx="2476046" cy="379148"/>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DD471F80-5169-B22C-F2AD-B3B6762CEF6B}"/>
                  </a:ext>
                </a:extLst>
              </p14:cNvPr>
              <p14:cNvContentPartPr/>
              <p14:nvPr/>
            </p14:nvContentPartPr>
            <p14:xfrm>
              <a:off x="7446278" y="5300862"/>
              <a:ext cx="2037147" cy="828432"/>
            </p14:xfrm>
          </p:contentPart>
        </mc:Choice>
        <mc:Fallback>
          <p:pic>
            <p:nvPicPr>
              <p:cNvPr id="14" name="Ink 13">
                <a:extLst>
                  <a:ext uri="{FF2B5EF4-FFF2-40B4-BE49-F238E27FC236}">
                    <a16:creationId xmlns:a16="http://schemas.microsoft.com/office/drawing/2014/main" id="{DD471F80-5169-B22C-F2AD-B3B6762CEF6B}"/>
                  </a:ext>
                </a:extLst>
              </p:cNvPr>
              <p:cNvPicPr/>
              <p:nvPr/>
            </p:nvPicPr>
            <p:blipFill>
              <a:blip r:embed="rId13"/>
              <a:stretch>
                <a:fillRect/>
              </a:stretch>
            </p:blipFill>
            <p:spPr>
              <a:xfrm>
                <a:off x="7437638" y="5291861"/>
                <a:ext cx="2054786" cy="84607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Ink 18">
                <a:extLst>
                  <a:ext uri="{FF2B5EF4-FFF2-40B4-BE49-F238E27FC236}">
                    <a16:creationId xmlns:a16="http://schemas.microsoft.com/office/drawing/2014/main" id="{9FB74691-8C79-F336-8A4B-331F5C3FD1CE}"/>
                  </a:ext>
                </a:extLst>
              </p14:cNvPr>
              <p14:cNvContentPartPr/>
              <p14:nvPr/>
            </p14:nvContentPartPr>
            <p14:xfrm>
              <a:off x="7446278" y="5379457"/>
              <a:ext cx="2159236" cy="1686004"/>
            </p14:xfrm>
          </p:contentPart>
        </mc:Choice>
        <mc:Fallback>
          <p:pic>
            <p:nvPicPr>
              <p:cNvPr id="19" name="Ink 18">
                <a:extLst>
                  <a:ext uri="{FF2B5EF4-FFF2-40B4-BE49-F238E27FC236}">
                    <a16:creationId xmlns:a16="http://schemas.microsoft.com/office/drawing/2014/main" id="{9FB74691-8C79-F336-8A4B-331F5C3FD1CE}"/>
                  </a:ext>
                </a:extLst>
              </p:cNvPr>
              <p:cNvPicPr/>
              <p:nvPr/>
            </p:nvPicPr>
            <p:blipFill>
              <a:blip r:embed="rId15"/>
              <a:stretch>
                <a:fillRect/>
              </a:stretch>
            </p:blipFill>
            <p:spPr>
              <a:xfrm>
                <a:off x="7437278" y="5370816"/>
                <a:ext cx="2176876" cy="1703645"/>
              </a:xfrm>
              <a:prstGeom prst="rect">
                <a:avLst/>
              </a:prstGeom>
            </p:spPr>
          </p:pic>
        </mc:Fallback>
      </mc:AlternateContent>
    </p:spTree>
    <p:extLst>
      <p:ext uri="{BB962C8B-B14F-4D97-AF65-F5344CB8AC3E}">
        <p14:creationId xmlns:p14="http://schemas.microsoft.com/office/powerpoint/2010/main" val="39411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extBox 2"/>
          <p:cNvSpPr txBox="1"/>
          <p:nvPr/>
        </p:nvSpPr>
        <p:spPr>
          <a:xfrm>
            <a:off x="2893335" y="926626"/>
            <a:ext cx="12501330" cy="1128514"/>
          </a:xfrm>
          <a:prstGeom prst="rect">
            <a:avLst/>
          </a:prstGeom>
        </p:spPr>
        <p:txBody>
          <a:bodyPr lIns="0" tIns="0" rIns="0" bIns="0" rtlCol="0" anchor="t">
            <a:spAutoFit/>
          </a:bodyPr>
          <a:lstStyle/>
          <a:p>
            <a:pPr marL="0" marR="0" lvl="0" indent="0" algn="ctr" defTabSz="914400" rtl="0" eaLnBrk="1" fontAlgn="auto" latinLnBrk="0" hangingPunct="1">
              <a:lnSpc>
                <a:spcPts val="88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193C36"/>
                </a:solidFill>
                <a:effectLst/>
                <a:uLnTx/>
                <a:uFillTx/>
                <a:latin typeface="Forum"/>
                <a:ea typeface="+mn-ea"/>
                <a:cs typeface="+mn-cs"/>
              </a:rPr>
              <a:t>Scaffolding </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0500"/>
            <a:ext cx="4781008" cy="442460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87656" y="1266800"/>
            <a:ext cx="1020006" cy="1066546"/>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525441" y="9519928"/>
            <a:ext cx="3942892" cy="767072"/>
          </a:xfrm>
          <a:prstGeom prst="rect">
            <a:avLst/>
          </a:prstGeom>
        </p:spPr>
      </p:pic>
      <p:sp>
        <p:nvSpPr>
          <p:cNvPr id="6" name="TextBox 5">
            <a:extLst>
              <a:ext uri="{FF2B5EF4-FFF2-40B4-BE49-F238E27FC236}">
                <a16:creationId xmlns:a16="http://schemas.microsoft.com/office/drawing/2014/main" id="{0F3FDD78-2666-5A29-D568-5CD18AE84154}"/>
              </a:ext>
            </a:extLst>
          </p:cNvPr>
          <p:cNvSpPr txBox="1"/>
          <p:nvPr/>
        </p:nvSpPr>
        <p:spPr>
          <a:xfrm>
            <a:off x="4648200" y="2333346"/>
            <a:ext cx="10594065" cy="1077346"/>
          </a:xfrm>
          <a:prstGeom prst="rect">
            <a:avLst/>
          </a:prstGeom>
          <a:noFill/>
        </p:spPr>
        <p:txBody>
          <a:bodyPr wrap="square" rtlCol="0">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CHALLENGE: Can I break the next step down even more??</a:t>
            </a:r>
          </a:p>
          <a:p>
            <a:pPr marL="0" marR="0" lvl="0" indent="0" algn="l" defTabSz="914400" rtl="0" eaLnBrk="1" fontAlgn="auto" latinLnBrk="0" hangingPunct="1">
              <a:lnSpc>
                <a:spcPts val="4024"/>
              </a:lnSpc>
              <a:spcBef>
                <a:spcPct val="0"/>
              </a:spcBef>
              <a:spcAft>
                <a:spcPts val="0"/>
              </a:spcAft>
              <a:buClrTx/>
              <a:buSzTx/>
              <a:buFontTx/>
              <a:buNone/>
              <a:tabLst/>
              <a:defRPr/>
            </a:pPr>
            <a:r>
              <a:rPr lang="en-US" sz="2874" dirty="0">
                <a:solidFill>
                  <a:srgbClr val="193C36"/>
                </a:solidFill>
                <a:latin typeface="Overpass Light"/>
              </a:rPr>
              <a:t>Something you can complete in 15 minutes.</a:t>
            </a:r>
            <a:endParaRPr kumimoji="0" lang="en-US" sz="2874" b="0" u="none" strike="noStrike" kern="1200" cap="none" spc="0" normalizeH="0" baseline="0" noProof="0" dirty="0">
              <a:ln>
                <a:noFill/>
              </a:ln>
              <a:solidFill>
                <a:srgbClr val="193C36"/>
              </a:solidFill>
              <a:effectLst/>
              <a:uLnTx/>
              <a:uFillTx/>
              <a:latin typeface="Overpass Light"/>
            </a:endParaRPr>
          </a:p>
        </p:txBody>
      </p:sp>
      <p:sp>
        <p:nvSpPr>
          <p:cNvPr id="7" name="TextBox 6">
            <a:extLst>
              <a:ext uri="{FF2B5EF4-FFF2-40B4-BE49-F238E27FC236}">
                <a16:creationId xmlns:a16="http://schemas.microsoft.com/office/drawing/2014/main" id="{4BF53740-8750-0A05-AD32-71D28170274E}"/>
              </a:ext>
            </a:extLst>
          </p:cNvPr>
          <p:cNvSpPr txBox="1"/>
          <p:nvPr/>
        </p:nvSpPr>
        <p:spPr>
          <a:xfrm>
            <a:off x="374728" y="4762551"/>
            <a:ext cx="8546944" cy="3129190"/>
          </a:xfrm>
          <a:prstGeom prst="rect">
            <a:avLst/>
          </a:prstGeom>
          <a:noFill/>
        </p:spPr>
        <p:txBody>
          <a:bodyPr wrap="square" rtlCol="0">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Example #2: Reading</a:t>
            </a:r>
            <a:r>
              <a:rPr kumimoji="0" lang="en-US" sz="2874" b="0" i="0" u="none" strike="noStrike" kern="1200" cap="none" spc="0" normalizeH="0" noProof="0" dirty="0">
                <a:ln>
                  <a:noFill/>
                </a:ln>
                <a:solidFill>
                  <a:srgbClr val="193C36"/>
                </a:solidFill>
                <a:effectLst/>
                <a:uLnTx/>
                <a:uFillTx/>
                <a:latin typeface="Overpass Light"/>
                <a:ea typeface="+mn-ea"/>
                <a:cs typeface="+mn-cs"/>
              </a:rPr>
              <a:t> (50 pages)</a:t>
            </a:r>
            <a:endParaRPr kumimoji="0" lang="en-US" sz="2874" b="0" i="0" u="none" strike="noStrike" kern="1200" cap="none" spc="0" normalizeH="0" baseline="0" noProof="0" dirty="0">
              <a:ln>
                <a:noFill/>
              </a:ln>
              <a:solidFill>
                <a:srgbClr val="193C36"/>
              </a:solidFill>
              <a:effectLst/>
              <a:uLnTx/>
              <a:uFillTx/>
              <a:latin typeface="Overpass Light"/>
              <a:ea typeface="+mn-ea"/>
              <a:cs typeface="+mn-cs"/>
            </a:endParaRPr>
          </a:p>
          <a:p>
            <a:pPr marL="457200" marR="0" lvl="0" indent="-457200" algn="l" defTabSz="914400" rtl="0" eaLnBrk="1" fontAlgn="auto" latinLnBrk="0" hangingPunct="1">
              <a:lnSpc>
                <a:spcPts val="4024"/>
              </a:lnSpc>
              <a:spcBef>
                <a:spcPct val="0"/>
              </a:spcBef>
              <a:spcAft>
                <a:spcPts val="0"/>
              </a:spcAft>
              <a:buClrTx/>
              <a:buSzTx/>
              <a:buFont typeface="Arial" panose="020B0604020202020204" pitchFamily="34" charset="0"/>
              <a:buChar char="•"/>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Read the headings or chapter summary (5 min)</a:t>
            </a:r>
          </a:p>
          <a:p>
            <a:pPr marL="457200" marR="0" lvl="0" indent="-457200" algn="l" defTabSz="914400" rtl="0" eaLnBrk="1" fontAlgn="auto" latinLnBrk="0" hangingPunct="1">
              <a:lnSpc>
                <a:spcPts val="4024"/>
              </a:lnSpc>
              <a:spcBef>
                <a:spcPct val="0"/>
              </a:spcBef>
              <a:spcAft>
                <a:spcPts val="0"/>
              </a:spcAft>
              <a:buClrTx/>
              <a:buSzTx/>
              <a:buFont typeface="Arial" panose="020B0604020202020204" pitchFamily="34" charset="0"/>
              <a:buChar char="•"/>
              <a:tabLst/>
              <a:defRPr/>
            </a:pPr>
            <a:r>
              <a:rPr lang="en-US" sz="2874" dirty="0">
                <a:solidFill>
                  <a:srgbClr val="193C36"/>
                </a:solidFill>
                <a:latin typeface="Overpass Light"/>
              </a:rPr>
              <a:t>Write 2-3 questions you want to answer when reading is complete (5 min)</a:t>
            </a:r>
          </a:p>
          <a:p>
            <a:pPr marL="457200" marR="0" lvl="0" indent="-457200" algn="l" defTabSz="914400" rtl="0" eaLnBrk="1" fontAlgn="auto" latinLnBrk="0" hangingPunct="1">
              <a:lnSpc>
                <a:spcPts val="4024"/>
              </a:lnSpc>
              <a:spcBef>
                <a:spcPct val="0"/>
              </a:spcBef>
              <a:spcAft>
                <a:spcPts val="0"/>
              </a:spcAft>
              <a:buClrTx/>
              <a:buSzTx/>
              <a:buFont typeface="Arial" panose="020B0604020202020204" pitchFamily="34" charset="0"/>
              <a:buChar char="•"/>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Read</a:t>
            </a:r>
            <a:r>
              <a:rPr kumimoji="0" lang="en-US" sz="2874" b="0" i="0" u="none" strike="noStrike" kern="1200" cap="none" spc="0" normalizeH="0" noProof="0" dirty="0">
                <a:ln>
                  <a:noFill/>
                </a:ln>
                <a:solidFill>
                  <a:srgbClr val="193C36"/>
                </a:solidFill>
                <a:effectLst/>
                <a:uLnTx/>
                <a:uFillTx/>
                <a:latin typeface="Overpass Light"/>
                <a:ea typeface="+mn-ea"/>
                <a:cs typeface="+mn-cs"/>
              </a:rPr>
              <a:t> for 15 minutes and present to yourself for 1-2 minutes on what you read (17 min)</a:t>
            </a:r>
            <a:endParaRPr kumimoji="0" lang="en-US" sz="2874" b="0" i="0" u="none" strike="noStrike" kern="1200" cap="none" spc="0" normalizeH="0" baseline="0" noProof="0" dirty="0">
              <a:ln>
                <a:noFill/>
              </a:ln>
              <a:solidFill>
                <a:srgbClr val="193C36"/>
              </a:solidFill>
              <a:effectLst/>
              <a:uLnTx/>
              <a:uFillTx/>
              <a:latin typeface="Overpass Light"/>
              <a:ea typeface="+mn-ea"/>
              <a:cs typeface="+mn-cs"/>
            </a:endParaRPr>
          </a:p>
        </p:txBody>
      </p:sp>
      <p:sp>
        <p:nvSpPr>
          <p:cNvPr id="18" name="TextBox 17">
            <a:extLst>
              <a:ext uri="{FF2B5EF4-FFF2-40B4-BE49-F238E27FC236}">
                <a16:creationId xmlns:a16="http://schemas.microsoft.com/office/drawing/2014/main" id="{CAEA5B26-F2EB-5910-5CE8-C0C4B85C2EBC}"/>
              </a:ext>
            </a:extLst>
          </p:cNvPr>
          <p:cNvSpPr txBox="1"/>
          <p:nvPr/>
        </p:nvSpPr>
        <p:spPr>
          <a:xfrm>
            <a:off x="9741056" y="4762551"/>
            <a:ext cx="8546944" cy="2616229"/>
          </a:xfrm>
          <a:prstGeom prst="rect">
            <a:avLst/>
          </a:prstGeom>
          <a:noFill/>
        </p:spPr>
        <p:txBody>
          <a:bodyPr wrap="square" rtlCol="0">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Example #3: Studying</a:t>
            </a:r>
            <a:r>
              <a:rPr kumimoji="0" lang="en-US" sz="2874" b="0" i="0" u="none" strike="noStrike" kern="1200" cap="none" spc="0" normalizeH="0" noProof="0" dirty="0">
                <a:ln>
                  <a:noFill/>
                </a:ln>
                <a:solidFill>
                  <a:srgbClr val="193C36"/>
                </a:solidFill>
                <a:effectLst/>
                <a:uLnTx/>
                <a:uFillTx/>
                <a:latin typeface="Overpass Light"/>
                <a:ea typeface="+mn-ea"/>
                <a:cs typeface="+mn-cs"/>
              </a:rPr>
              <a:t> modern/classical language</a:t>
            </a:r>
          </a:p>
          <a:p>
            <a:pPr marL="457200" marR="0" lvl="0" indent="-457200" algn="l" defTabSz="914400" rtl="0" eaLnBrk="1" fontAlgn="auto" latinLnBrk="0" hangingPunct="1">
              <a:lnSpc>
                <a:spcPts val="4024"/>
              </a:lnSpc>
              <a:spcBef>
                <a:spcPct val="0"/>
              </a:spcBef>
              <a:spcAft>
                <a:spcPts val="0"/>
              </a:spcAft>
              <a:buClrTx/>
              <a:buSzTx/>
              <a:buFont typeface="Arial" panose="020B0604020202020204" pitchFamily="34" charset="0"/>
              <a:buChar char="•"/>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Have</a:t>
            </a:r>
            <a:r>
              <a:rPr kumimoji="0" lang="en-US" sz="2874" b="0" i="0" u="none" strike="noStrike" kern="1200" cap="none" spc="0" normalizeH="0" noProof="0" dirty="0">
                <a:ln>
                  <a:noFill/>
                </a:ln>
                <a:solidFill>
                  <a:srgbClr val="193C36"/>
                </a:solidFill>
                <a:effectLst/>
                <a:uLnTx/>
                <a:uFillTx/>
                <a:latin typeface="Overpass Light"/>
                <a:ea typeface="+mn-ea"/>
                <a:cs typeface="+mn-cs"/>
              </a:rPr>
              <a:t> short conversation with tutor </a:t>
            </a:r>
            <a:r>
              <a:rPr kumimoji="0" lang="en-US" sz="2874" b="0" i="0" u="none" strike="noStrike" kern="1200" cap="none" spc="0" normalizeH="0" baseline="0" noProof="0" dirty="0">
                <a:ln>
                  <a:noFill/>
                </a:ln>
                <a:solidFill>
                  <a:srgbClr val="193C36"/>
                </a:solidFill>
                <a:effectLst/>
                <a:uLnTx/>
                <a:uFillTx/>
                <a:latin typeface="Overpass Light"/>
                <a:ea typeface="+mn-ea"/>
                <a:cs typeface="+mn-cs"/>
              </a:rPr>
              <a:t>(5 min)</a:t>
            </a:r>
          </a:p>
          <a:p>
            <a:pPr marL="457200" marR="0" lvl="0" indent="-457200" algn="l" defTabSz="914400" rtl="0" eaLnBrk="1" fontAlgn="auto" latinLnBrk="0" hangingPunct="1">
              <a:lnSpc>
                <a:spcPts val="4024"/>
              </a:lnSpc>
              <a:spcBef>
                <a:spcPct val="0"/>
              </a:spcBef>
              <a:spcAft>
                <a:spcPts val="0"/>
              </a:spcAft>
              <a:buClrTx/>
              <a:buSzTx/>
              <a:buFont typeface="Arial" panose="020B0604020202020204" pitchFamily="34" charset="0"/>
              <a:buChar char="•"/>
              <a:tabLst/>
              <a:defRPr/>
            </a:pPr>
            <a:r>
              <a:rPr lang="en-US" sz="2874" dirty="0">
                <a:solidFill>
                  <a:srgbClr val="193C36"/>
                </a:solidFill>
                <a:latin typeface="Overpass Light"/>
              </a:rPr>
              <a:t>Write a paragraph using the vocab words you need to memorize (5 min)</a:t>
            </a:r>
          </a:p>
          <a:p>
            <a:pPr marL="457200" marR="0" lvl="0" indent="-457200" algn="l" defTabSz="914400" rtl="0" eaLnBrk="1" fontAlgn="auto" latinLnBrk="0" hangingPunct="1">
              <a:lnSpc>
                <a:spcPts val="4024"/>
              </a:lnSpc>
              <a:spcBef>
                <a:spcPct val="0"/>
              </a:spcBef>
              <a:spcAft>
                <a:spcPts val="0"/>
              </a:spcAft>
              <a:buClrTx/>
              <a:buSzTx/>
              <a:buFont typeface="Arial" panose="020B0604020202020204" pitchFamily="34" charset="0"/>
              <a:buChar char="•"/>
              <a:tabLst/>
              <a:defRPr/>
            </a:pPr>
            <a:r>
              <a:rPr lang="en-US" sz="2874" dirty="0">
                <a:solidFill>
                  <a:srgbClr val="193C36"/>
                </a:solidFill>
                <a:latin typeface="Overpass Light"/>
              </a:rPr>
              <a:t>Conjugate 10 verbs (15 min) </a:t>
            </a:r>
            <a:endParaRPr kumimoji="0" lang="en-US" sz="2874" b="0" i="0" u="none" strike="noStrike" kern="1200" cap="none" spc="0" normalizeH="0" baseline="0" noProof="0" dirty="0">
              <a:ln>
                <a:noFill/>
              </a:ln>
              <a:solidFill>
                <a:srgbClr val="193C36"/>
              </a:solidFill>
              <a:effectLst/>
              <a:uLnTx/>
              <a:uFillTx/>
              <a:latin typeface="Overpass Light"/>
              <a:ea typeface="+mn-ea"/>
              <a:cs typeface="+mn-cs"/>
            </a:endParaRPr>
          </a:p>
        </p:txBody>
      </p:sp>
    </p:spTree>
    <p:extLst>
      <p:ext uri="{BB962C8B-B14F-4D97-AF65-F5344CB8AC3E}">
        <p14:creationId xmlns:p14="http://schemas.microsoft.com/office/powerpoint/2010/main" val="9185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632" y="4482800"/>
            <a:ext cx="4499999" cy="4805824"/>
          </a:xfrm>
          <a:prstGeom prst="rect">
            <a:avLst/>
          </a:prstGeom>
        </p:spPr>
      </p:pic>
      <p:sp>
        <p:nvSpPr>
          <p:cNvPr id="3" name="TextBox 3"/>
          <p:cNvSpPr txBox="1"/>
          <p:nvPr/>
        </p:nvSpPr>
        <p:spPr>
          <a:xfrm>
            <a:off x="4343400" y="1141561"/>
            <a:ext cx="99060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8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193C36"/>
                </a:solidFill>
                <a:effectLst/>
                <a:uLnTx/>
                <a:uFillTx/>
                <a:latin typeface="Forum"/>
                <a:ea typeface="+mn-ea"/>
                <a:cs typeface="+mn-cs"/>
              </a:rPr>
              <a:t>Change up the Modality</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82800" y="485484"/>
            <a:ext cx="1062558" cy="1337316"/>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72829" y="9326195"/>
            <a:ext cx="1618741" cy="950642"/>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56808" y="9159030"/>
            <a:ext cx="832041" cy="334329"/>
          </a:xfrm>
          <a:prstGeom prst="rect">
            <a:avLst/>
          </a:prstGeom>
        </p:spPr>
      </p:pic>
      <p:sp>
        <p:nvSpPr>
          <p:cNvPr id="8" name="TextBox 8"/>
          <p:cNvSpPr txBox="1"/>
          <p:nvPr/>
        </p:nvSpPr>
        <p:spPr>
          <a:xfrm>
            <a:off x="4876800" y="2147972"/>
            <a:ext cx="8534400" cy="472052"/>
          </a:xfrm>
          <a:prstGeom prst="rect">
            <a:avLst/>
          </a:prstGeom>
        </p:spPr>
        <p:txBody>
          <a:bodyPr wrap="square" lIns="0" tIns="0" rIns="0" bIns="0" rtlCol="0" anchor="t">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lang="en-US" sz="2874" dirty="0">
                <a:solidFill>
                  <a:srgbClr val="193C36"/>
                </a:solidFill>
                <a:latin typeface="Overpass Light"/>
              </a:rPr>
              <a:t>What other mode could you use to make progress…?</a:t>
            </a:r>
            <a:endParaRPr kumimoji="0" lang="en-US" sz="2874" b="0" i="0" u="none" strike="noStrike" kern="1200" cap="none" spc="0" normalizeH="0" baseline="0" noProof="0" dirty="0">
              <a:ln>
                <a:noFill/>
              </a:ln>
              <a:solidFill>
                <a:srgbClr val="193C36"/>
              </a:solidFill>
              <a:effectLst/>
              <a:uLnTx/>
              <a:uFillTx/>
              <a:latin typeface="Overpass Light"/>
              <a:ea typeface="+mn-ea"/>
              <a:cs typeface="+mn-cs"/>
            </a:endParaRPr>
          </a:p>
        </p:txBody>
      </p:sp>
      <p:sp>
        <p:nvSpPr>
          <p:cNvPr id="12" name="TextBox 11">
            <a:extLst>
              <a:ext uri="{FF2B5EF4-FFF2-40B4-BE49-F238E27FC236}">
                <a16:creationId xmlns:a16="http://schemas.microsoft.com/office/drawing/2014/main" id="{D33E057D-B8EE-6DA7-7603-C3B8DC44246C}"/>
              </a:ext>
            </a:extLst>
          </p:cNvPr>
          <p:cNvSpPr txBox="1"/>
          <p:nvPr/>
        </p:nvSpPr>
        <p:spPr>
          <a:xfrm>
            <a:off x="5410199" y="3578905"/>
            <a:ext cx="9144000" cy="3129190"/>
          </a:xfrm>
          <a:prstGeom prst="rect">
            <a:avLst/>
          </a:prstGeom>
          <a:noFill/>
        </p:spPr>
        <p:txBody>
          <a:bodyPr wrap="square">
            <a:spAutoFit/>
          </a:bodyPr>
          <a:lstStyle/>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If your assignment is to write… try </a:t>
            </a:r>
            <a:r>
              <a:rPr kumimoji="0" lang="en-US" sz="2874" b="0" i="0" u="none" strike="noStrike" kern="1200" cap="none" spc="0" normalizeH="0" baseline="0" noProof="0" dirty="0">
                <a:ln>
                  <a:noFill/>
                </a:ln>
                <a:solidFill>
                  <a:srgbClr val="193C36"/>
                </a:solidFill>
                <a:effectLst/>
                <a:uLnTx/>
                <a:uFillTx/>
                <a:latin typeface="Overpass Light"/>
                <a:ea typeface="+mn-ea"/>
                <a:cs typeface="+mn-cs"/>
                <a:hlinkClick r:id="rId10"/>
              </a:rPr>
              <a:t>SPEAKING</a:t>
            </a:r>
            <a:r>
              <a:rPr kumimoji="0" lang="en-US" sz="2874" b="0" i="0" u="none" strike="noStrike" kern="1200" cap="none" spc="0" normalizeH="0" baseline="0" noProof="0" dirty="0">
                <a:ln>
                  <a:noFill/>
                </a:ln>
                <a:solidFill>
                  <a:srgbClr val="193C36"/>
                </a:solidFill>
                <a:effectLst/>
                <a:uLnTx/>
                <a:uFillTx/>
                <a:latin typeface="Overpass Light"/>
                <a:ea typeface="+mn-ea"/>
                <a:cs typeface="+mn-cs"/>
              </a:rPr>
              <a:t> </a:t>
            </a:r>
          </a:p>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If your assignment is to write</a:t>
            </a:r>
            <a:r>
              <a:rPr lang="en-US" sz="2874" dirty="0">
                <a:solidFill>
                  <a:srgbClr val="193C36"/>
                </a:solidFill>
                <a:latin typeface="Overpass Light"/>
              </a:rPr>
              <a:t>…try </a:t>
            </a:r>
            <a:r>
              <a:rPr lang="en-US" sz="2874" dirty="0">
                <a:solidFill>
                  <a:srgbClr val="193C36"/>
                </a:solidFill>
                <a:latin typeface="Overpass Light"/>
                <a:hlinkClick r:id="rId11"/>
              </a:rPr>
              <a:t>DRAWING</a:t>
            </a:r>
            <a:endParaRPr lang="en-US" sz="2874" dirty="0">
              <a:solidFill>
                <a:srgbClr val="193C36"/>
              </a:solidFill>
              <a:latin typeface="Overpass Light"/>
            </a:endParaRPr>
          </a:p>
          <a:p>
            <a:pPr marL="0" marR="0" lvl="0" indent="0" algn="l" defTabSz="914400" rtl="0" eaLnBrk="1" fontAlgn="auto" latinLnBrk="0" hangingPunct="1">
              <a:lnSpc>
                <a:spcPts val="4024"/>
              </a:lnSpc>
              <a:spcBef>
                <a:spcPct val="0"/>
              </a:spcBef>
              <a:spcAft>
                <a:spcPts val="0"/>
              </a:spcAft>
              <a:buClrTx/>
              <a:buSzTx/>
              <a:buFontTx/>
              <a:buNone/>
              <a:tabLst/>
              <a:defRPr/>
            </a:pPr>
            <a:r>
              <a:rPr kumimoji="0" lang="en-US" sz="2874" b="0" i="0" u="none" strike="noStrike" kern="1200" cap="none" spc="0" normalizeH="0" baseline="0" noProof="0" dirty="0">
                <a:ln>
                  <a:noFill/>
                </a:ln>
                <a:solidFill>
                  <a:srgbClr val="193C36"/>
                </a:solidFill>
                <a:effectLst/>
                <a:uLnTx/>
                <a:uFillTx/>
                <a:latin typeface="Overpass Light"/>
                <a:ea typeface="+mn-ea"/>
                <a:cs typeface="+mn-cs"/>
              </a:rPr>
              <a:t>If your assignment is to read…try </a:t>
            </a:r>
            <a:r>
              <a:rPr kumimoji="0" lang="en-US" sz="2874" b="0" i="0" u="none" strike="noStrike" kern="1200" cap="none" spc="0" normalizeH="0" baseline="0" noProof="0" dirty="0">
                <a:ln>
                  <a:noFill/>
                </a:ln>
                <a:solidFill>
                  <a:srgbClr val="193C36"/>
                </a:solidFill>
                <a:effectLst/>
                <a:uLnTx/>
                <a:uFillTx/>
                <a:latin typeface="Overpass Light"/>
                <a:ea typeface="+mn-ea"/>
                <a:cs typeface="+mn-cs"/>
                <a:hlinkClick r:id="rId12"/>
              </a:rPr>
              <a:t>LISTENING</a:t>
            </a:r>
            <a:r>
              <a:rPr kumimoji="0" lang="en-US" sz="2874" b="0" i="0" u="none" strike="noStrike" kern="1200" cap="none" spc="0" normalizeH="0" baseline="0" noProof="0" dirty="0">
                <a:ln>
                  <a:noFill/>
                </a:ln>
                <a:solidFill>
                  <a:srgbClr val="193C36"/>
                </a:solidFill>
                <a:effectLst/>
                <a:uLnTx/>
                <a:uFillTx/>
                <a:latin typeface="Overpass Light"/>
                <a:ea typeface="+mn-ea"/>
                <a:cs typeface="+mn-cs"/>
              </a:rPr>
              <a:t> </a:t>
            </a:r>
          </a:p>
          <a:p>
            <a:pPr marL="0" marR="0" lvl="0" indent="0" algn="l" defTabSz="914400" rtl="0" eaLnBrk="1" fontAlgn="auto" latinLnBrk="0" hangingPunct="1">
              <a:lnSpc>
                <a:spcPts val="4024"/>
              </a:lnSpc>
              <a:spcBef>
                <a:spcPct val="0"/>
              </a:spcBef>
              <a:spcAft>
                <a:spcPts val="0"/>
              </a:spcAft>
              <a:buClrTx/>
              <a:buSzTx/>
              <a:buFontTx/>
              <a:buNone/>
              <a:tabLst/>
              <a:defRPr/>
            </a:pPr>
            <a:r>
              <a:rPr lang="en-US" sz="2874" dirty="0">
                <a:solidFill>
                  <a:srgbClr val="193C36"/>
                </a:solidFill>
                <a:latin typeface="Overpass Light"/>
              </a:rPr>
              <a:t>If your assignment is to study…try </a:t>
            </a:r>
            <a:r>
              <a:rPr lang="en-US" sz="2874" dirty="0">
                <a:solidFill>
                  <a:srgbClr val="193C36"/>
                </a:solidFill>
                <a:latin typeface="Overpass Light"/>
                <a:hlinkClick r:id="rId13"/>
              </a:rPr>
              <a:t>PRESENTING</a:t>
            </a:r>
            <a:endParaRPr lang="en-US" sz="2874" dirty="0">
              <a:solidFill>
                <a:srgbClr val="193C36"/>
              </a:solidFill>
              <a:latin typeface="Overpass Light"/>
            </a:endParaRPr>
          </a:p>
          <a:p>
            <a:pPr marL="0" marR="0" lvl="0" indent="0" algn="l" defTabSz="914400" rtl="0" eaLnBrk="1" fontAlgn="auto" latinLnBrk="0" hangingPunct="1">
              <a:lnSpc>
                <a:spcPts val="4024"/>
              </a:lnSpc>
              <a:spcBef>
                <a:spcPct val="0"/>
              </a:spcBef>
              <a:spcAft>
                <a:spcPts val="0"/>
              </a:spcAft>
              <a:buClrTx/>
              <a:buSzTx/>
              <a:buFontTx/>
              <a:buNone/>
              <a:tabLst/>
              <a:defRPr/>
            </a:pPr>
            <a:endParaRPr kumimoji="0" lang="en-US" sz="2874" b="0" i="0" u="none" strike="noStrike" kern="1200" cap="none" spc="0" normalizeH="0" baseline="0" noProof="0" dirty="0">
              <a:ln>
                <a:noFill/>
              </a:ln>
              <a:solidFill>
                <a:srgbClr val="193C36"/>
              </a:solidFill>
              <a:effectLst/>
              <a:uLnTx/>
              <a:uFillTx/>
              <a:latin typeface="Overpass Light"/>
              <a:ea typeface="+mn-ea"/>
              <a:cs typeface="+mn-cs"/>
            </a:endParaRPr>
          </a:p>
          <a:p>
            <a:pPr marL="0" marR="0" lvl="0" indent="0" algn="l" defTabSz="914400" rtl="0" eaLnBrk="1" fontAlgn="auto" latinLnBrk="0" hangingPunct="1">
              <a:lnSpc>
                <a:spcPts val="4024"/>
              </a:lnSpc>
              <a:spcBef>
                <a:spcPct val="0"/>
              </a:spcBef>
              <a:spcAft>
                <a:spcPts val="0"/>
              </a:spcAft>
              <a:buClrTx/>
              <a:buSzTx/>
              <a:buFontTx/>
              <a:buNone/>
              <a:tabLst/>
              <a:defRPr/>
            </a:pPr>
            <a:r>
              <a:rPr lang="en-US" sz="2874" dirty="0">
                <a:solidFill>
                  <a:srgbClr val="193C36"/>
                </a:solidFill>
                <a:latin typeface="Overpass Light"/>
              </a:rPr>
              <a:t>Can you think of any others??</a:t>
            </a:r>
            <a:endParaRPr kumimoji="0" lang="en-US" sz="2874" b="0" i="0" u="none" strike="noStrike" kern="1200" cap="none" spc="0" normalizeH="0" baseline="0" noProof="0" dirty="0">
              <a:ln>
                <a:noFill/>
              </a:ln>
              <a:solidFill>
                <a:srgbClr val="193C36"/>
              </a:solidFill>
              <a:effectLst/>
              <a:uLnTx/>
              <a:uFillTx/>
              <a:latin typeface="Overpass Light"/>
              <a:ea typeface="+mn-ea"/>
              <a:cs typeface="+mn-cs"/>
            </a:endParaRPr>
          </a:p>
        </p:txBody>
      </p:sp>
    </p:spTree>
    <p:extLst>
      <p:ext uri="{BB962C8B-B14F-4D97-AF65-F5344CB8AC3E}">
        <p14:creationId xmlns:p14="http://schemas.microsoft.com/office/powerpoint/2010/main" val="37752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567301">
            <a:off x="12381272" y="515618"/>
            <a:ext cx="4252155" cy="3672316"/>
          </a:xfrm>
          <a:prstGeom prst="rect">
            <a:avLst/>
          </a:prstGeom>
        </p:spPr>
      </p:pic>
      <p:sp>
        <p:nvSpPr>
          <p:cNvPr id="2" name="TextBox 2"/>
          <p:cNvSpPr txBox="1"/>
          <p:nvPr/>
        </p:nvSpPr>
        <p:spPr>
          <a:xfrm>
            <a:off x="3780649" y="647700"/>
            <a:ext cx="10726701"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8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193C36"/>
                </a:solidFill>
                <a:effectLst/>
                <a:uLnTx/>
                <a:uFillTx/>
                <a:latin typeface="Forum"/>
                <a:ea typeface="+mn-ea"/>
                <a:cs typeface="+mn-cs"/>
              </a:rPr>
              <a:t>Academic Accountability</a:t>
            </a:r>
          </a:p>
        </p:txBody>
      </p:sp>
      <p:sp>
        <p:nvSpPr>
          <p:cNvPr id="3" name="TextBox 3"/>
          <p:cNvSpPr txBox="1"/>
          <p:nvPr/>
        </p:nvSpPr>
        <p:spPr>
          <a:xfrm>
            <a:off x="5426932" y="5878273"/>
            <a:ext cx="12353684" cy="1328249"/>
          </a:xfrm>
          <a:prstGeom prst="rect">
            <a:avLst/>
          </a:prstGeom>
        </p:spPr>
        <p:txBody>
          <a:bodyPr lIns="0" tIns="0" rIns="0" bIns="0" rtlCol="0" anchor="t">
            <a:spAutoFit/>
          </a:bodyPr>
          <a:lstStyle/>
          <a:p>
            <a:pPr marL="0" marR="0" lvl="0" indent="0" algn="l" defTabSz="914400" rtl="0" eaLnBrk="1" fontAlgn="auto" latinLnBrk="0" hangingPunct="1">
              <a:lnSpc>
                <a:spcPts val="5360"/>
              </a:lnSpc>
              <a:spcBef>
                <a:spcPts val="0"/>
              </a:spcBef>
              <a:spcAft>
                <a:spcPts val="0"/>
              </a:spcAft>
              <a:buClrTx/>
              <a:buSzTx/>
              <a:buFontTx/>
              <a:buNone/>
              <a:tabLst/>
              <a:defRPr/>
            </a:pPr>
            <a:endParaRPr kumimoji="0" lang="en-US" sz="3829" b="0" i="0" u="none" strike="noStrike" kern="1200" cap="none" spc="0" normalizeH="0" baseline="0" noProof="0" dirty="0">
              <a:ln>
                <a:noFill/>
              </a:ln>
              <a:solidFill>
                <a:srgbClr val="193C36"/>
              </a:solidFill>
              <a:effectLst/>
              <a:uLnTx/>
              <a:uFillTx/>
              <a:latin typeface="Overpass Light Bold"/>
              <a:ea typeface="+mn-ea"/>
              <a:cs typeface="+mn-cs"/>
            </a:endParaRPr>
          </a:p>
          <a:p>
            <a:pPr marL="0" marR="0" lvl="0" indent="0" algn="l" defTabSz="914400" rtl="0" eaLnBrk="1" fontAlgn="auto" latinLnBrk="0" hangingPunct="1">
              <a:lnSpc>
                <a:spcPts val="5360"/>
              </a:lnSpc>
              <a:spcBef>
                <a:spcPct val="0"/>
              </a:spcBef>
              <a:spcAft>
                <a:spcPts val="0"/>
              </a:spcAft>
              <a:buClrTx/>
              <a:buSzTx/>
              <a:buFontTx/>
              <a:buNone/>
              <a:tabLst/>
              <a:defRPr/>
            </a:pPr>
            <a:endParaRPr kumimoji="0" lang="en-US" sz="3829" b="0" i="0" u="none" strike="noStrike" kern="1200" cap="none" spc="0" normalizeH="0" baseline="0" noProof="0" dirty="0">
              <a:ln>
                <a:noFill/>
              </a:ln>
              <a:solidFill>
                <a:srgbClr val="193C36"/>
              </a:solidFill>
              <a:effectLst/>
              <a:uLnTx/>
              <a:uFillTx/>
              <a:latin typeface="Overpass Light Bold"/>
              <a:ea typeface="+mn-ea"/>
              <a:cs typeface="+mn-cs"/>
            </a:endParaRPr>
          </a:p>
        </p:txBody>
      </p:sp>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27311" y="4175637"/>
            <a:ext cx="1331989" cy="130777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8200" y="7785943"/>
            <a:ext cx="1682886" cy="1797257"/>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088605" y="7438123"/>
            <a:ext cx="864962" cy="904428"/>
          </a:xfrm>
          <a:prstGeom prst="rect">
            <a:avLst/>
          </a:prstGeom>
        </p:spPr>
      </p:pic>
      <p:sp>
        <p:nvSpPr>
          <p:cNvPr id="11" name="TextBox 10">
            <a:extLst>
              <a:ext uri="{FF2B5EF4-FFF2-40B4-BE49-F238E27FC236}">
                <a16:creationId xmlns:a16="http://schemas.microsoft.com/office/drawing/2014/main" id="{BBD19CD6-FC60-381C-ECB0-830D43057B83}"/>
              </a:ext>
            </a:extLst>
          </p:cNvPr>
          <p:cNvSpPr txBox="1"/>
          <p:nvPr/>
        </p:nvSpPr>
        <p:spPr>
          <a:xfrm>
            <a:off x="2953567" y="2142678"/>
            <a:ext cx="13260311" cy="5016758"/>
          </a:xfrm>
          <a:prstGeom prst="rect">
            <a:avLst/>
          </a:prstGeom>
          <a:noFill/>
        </p:spPr>
        <p:txBody>
          <a:bodyPr wrap="square">
            <a:spAutoFit/>
          </a:bodyPr>
          <a:lstStyle/>
          <a:p>
            <a:pPr marL="457200" indent="-457200" algn="l">
              <a:buFont typeface="Arial" panose="020B0604020202020204" pitchFamily="34" charset="0"/>
              <a:buChar char="•"/>
            </a:pPr>
            <a:r>
              <a:rPr lang="en-US" sz="3200" b="0" i="0" dirty="0">
                <a:solidFill>
                  <a:srgbClr val="525B67"/>
                </a:solidFill>
                <a:effectLst/>
                <a:latin typeface="Overpass Light" panose="020B0604020202020204" charset="0"/>
              </a:rPr>
              <a:t>Meet with a professor/TA and tell them ahead of time what work you will have to show them or something specific that you will have finished by that meeting.</a:t>
            </a:r>
            <a:endParaRPr lang="en-US" sz="3200" dirty="0">
              <a:solidFill>
                <a:srgbClr val="525B67"/>
              </a:solidFill>
              <a:latin typeface="Overpass Light" panose="020B0604020202020204" charset="0"/>
            </a:endParaRPr>
          </a:p>
          <a:p>
            <a:pPr marL="457200" indent="-457200" algn="l">
              <a:buFont typeface="Arial" panose="020B0604020202020204" pitchFamily="34" charset="0"/>
              <a:buChar char="•"/>
            </a:pPr>
            <a:r>
              <a:rPr lang="en-US" sz="3200" b="0" i="0" dirty="0">
                <a:solidFill>
                  <a:srgbClr val="525B67"/>
                </a:solidFill>
                <a:effectLst/>
                <a:latin typeface="Overpass Light" panose="020B0604020202020204" charset="0"/>
              </a:rPr>
              <a:t>Schedule an appt with </a:t>
            </a:r>
            <a:r>
              <a:rPr lang="en-US" sz="3200" b="0" i="0" u="sng" dirty="0">
                <a:solidFill>
                  <a:srgbClr val="0069AA"/>
                </a:solidFill>
                <a:effectLst/>
                <a:latin typeface="Overpass Light" panose="020B0604020202020204" charset="0"/>
                <a:hlinkClick r:id="rId11"/>
              </a:rPr>
              <a:t>LAS or a Peer Coach</a:t>
            </a:r>
            <a:r>
              <a:rPr lang="en-US" sz="3200" b="0" i="0" dirty="0">
                <a:solidFill>
                  <a:srgbClr val="525B67"/>
                </a:solidFill>
                <a:effectLst/>
                <a:latin typeface="Overpass Light" panose="020B0604020202020204" charset="0"/>
              </a:rPr>
              <a:t> to report on what your goal is and how you are going to keep moving ahead on it</a:t>
            </a:r>
          </a:p>
          <a:p>
            <a:pPr marL="457200" indent="-457200" algn="l">
              <a:buFont typeface="Arial" panose="020B0604020202020204" pitchFamily="34" charset="0"/>
              <a:buChar char="•"/>
            </a:pPr>
            <a:r>
              <a:rPr lang="en-US" sz="3200" b="0" i="0" dirty="0">
                <a:solidFill>
                  <a:srgbClr val="525B67"/>
                </a:solidFill>
                <a:effectLst/>
                <a:latin typeface="Overpass Light" panose="020B0604020202020204" charset="0"/>
              </a:rPr>
              <a:t>Consider if there is a friend who can hold you accountable by helping to check in with you on your specific goal</a:t>
            </a:r>
          </a:p>
          <a:p>
            <a:pPr marL="457200" indent="-457200" algn="l">
              <a:buFont typeface="Arial" panose="020B0604020202020204" pitchFamily="34" charset="0"/>
              <a:buChar char="•"/>
            </a:pPr>
            <a:r>
              <a:rPr lang="en-US" sz="3200" b="0" i="0" dirty="0">
                <a:solidFill>
                  <a:srgbClr val="525B67"/>
                </a:solidFill>
                <a:effectLst/>
                <a:latin typeface="Overpass Light" panose="020B0604020202020204" charset="0"/>
              </a:rPr>
              <a:t>Make an appointment with the </a:t>
            </a:r>
            <a:r>
              <a:rPr lang="en-US" sz="3200" b="0" i="0" u="sng" dirty="0">
                <a:solidFill>
                  <a:srgbClr val="0069AA"/>
                </a:solidFill>
                <a:effectLst/>
                <a:latin typeface="Overpass Light" panose="020B0604020202020204" charset="0"/>
                <a:hlinkClick r:id="rId12"/>
              </a:rPr>
              <a:t>Writing Center</a:t>
            </a:r>
            <a:r>
              <a:rPr lang="en-US" sz="3200" b="0" i="0" dirty="0">
                <a:solidFill>
                  <a:srgbClr val="525B67"/>
                </a:solidFill>
                <a:effectLst/>
                <a:latin typeface="Overpass Light" panose="020B0604020202020204" charset="0"/>
              </a:rPr>
              <a:t> or a </a:t>
            </a:r>
            <a:r>
              <a:rPr lang="en-US" sz="3200" b="0" i="0" u="sng" dirty="0">
                <a:solidFill>
                  <a:srgbClr val="0069AA"/>
                </a:solidFill>
                <a:effectLst/>
                <a:latin typeface="Overpass Light" panose="020B0604020202020204" charset="0"/>
                <a:hlinkClick r:id="rId13"/>
              </a:rPr>
              <a:t>Subject Librarian</a:t>
            </a:r>
            <a:r>
              <a:rPr lang="en-US" sz="3200" b="0" i="0" dirty="0">
                <a:solidFill>
                  <a:srgbClr val="525B67"/>
                </a:solidFill>
                <a:effectLst/>
                <a:latin typeface="Overpass Light" panose="020B0604020202020204" charset="0"/>
              </a:rPr>
              <a:t> to hold yourself accountable to progressing through stages in your research or writing process</a:t>
            </a:r>
          </a:p>
        </p:txBody>
      </p:sp>
    </p:spTree>
    <p:extLst>
      <p:ext uri="{BB962C8B-B14F-4D97-AF65-F5344CB8AC3E}">
        <p14:creationId xmlns:p14="http://schemas.microsoft.com/office/powerpoint/2010/main" val="26174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3C3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430336">
            <a:off x="12081015" y="5558278"/>
            <a:ext cx="4742725" cy="5411824"/>
          </a:xfrm>
          <a:prstGeom prst="rect">
            <a:avLst/>
          </a:prstGeom>
        </p:spPr>
      </p:pic>
      <p:sp>
        <p:nvSpPr>
          <p:cNvPr id="3" name="TextBox 3"/>
          <p:cNvSpPr txBox="1"/>
          <p:nvPr/>
        </p:nvSpPr>
        <p:spPr>
          <a:xfrm>
            <a:off x="2888380" y="1877104"/>
            <a:ext cx="12125456" cy="4841758"/>
          </a:xfrm>
          <a:prstGeom prst="rect">
            <a:avLst/>
          </a:prstGeom>
        </p:spPr>
        <p:txBody>
          <a:bodyPr lIns="0" tIns="0" rIns="0" bIns="0" rtlCol="0" anchor="t">
            <a:spAutoFit/>
          </a:bodyPr>
          <a:lstStyle/>
          <a:p>
            <a:pPr algn="ctr">
              <a:lnSpc>
                <a:spcPts val="12599"/>
              </a:lnSpc>
            </a:pPr>
            <a:r>
              <a:rPr lang="en-US" sz="12599">
                <a:solidFill>
                  <a:srgbClr val="FEF1EB"/>
                </a:solidFill>
                <a:latin typeface="Forum"/>
              </a:rPr>
              <a:t>THE PSYCHOLOGY OF MOTIVATION</a:t>
            </a:r>
          </a:p>
        </p:txBody>
      </p:sp>
      <p:sp>
        <p:nvSpPr>
          <p:cNvPr id="4" name="TextBox 4"/>
          <p:cNvSpPr txBox="1"/>
          <p:nvPr/>
        </p:nvSpPr>
        <p:spPr>
          <a:xfrm>
            <a:off x="3748785" y="7180727"/>
            <a:ext cx="12125456" cy="1519364"/>
          </a:xfrm>
          <a:prstGeom prst="rect">
            <a:avLst/>
          </a:prstGeom>
        </p:spPr>
        <p:txBody>
          <a:bodyPr lIns="0" tIns="0" rIns="0" bIns="0" rtlCol="0" anchor="t">
            <a:spAutoFit/>
          </a:bodyPr>
          <a:lstStyle/>
          <a:p>
            <a:pPr algn="just">
              <a:lnSpc>
                <a:spcPts val="4070"/>
              </a:lnSpc>
            </a:pPr>
            <a:r>
              <a:rPr lang="en-US" sz="2907">
                <a:solidFill>
                  <a:srgbClr val="FEF1EB"/>
                </a:solidFill>
                <a:latin typeface="Overpass Light"/>
              </a:rPr>
              <a:t>Holly Wang</a:t>
            </a:r>
          </a:p>
          <a:p>
            <a:pPr algn="just">
              <a:lnSpc>
                <a:spcPts val="3790"/>
              </a:lnSpc>
            </a:pPr>
            <a:r>
              <a:rPr lang="en-US" sz="2707">
                <a:solidFill>
                  <a:srgbClr val="FEF1EB"/>
                </a:solidFill>
                <a:latin typeface="Overpass Light"/>
              </a:rPr>
              <a:t>Practicum counselor at WCCC </a:t>
            </a:r>
          </a:p>
          <a:p>
            <a:pPr algn="just">
              <a:lnSpc>
                <a:spcPts val="3790"/>
              </a:lnSpc>
              <a:spcBef>
                <a:spcPct val="0"/>
              </a:spcBef>
            </a:pPr>
            <a:r>
              <a:rPr lang="en-US" sz="2707">
                <a:solidFill>
                  <a:srgbClr val="FEF1EB"/>
                </a:solidFill>
                <a:latin typeface="Overpass Light"/>
              </a:rPr>
              <a:t>2nd-year CMHC graduate student</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5282" y="-44701"/>
            <a:ext cx="4106193" cy="380009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672205" y="7129787"/>
            <a:ext cx="2216174" cy="34953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72946" y="5919782"/>
            <a:ext cx="2104205" cy="436721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569397">
            <a:off x="11243775" y="550329"/>
            <a:ext cx="6624580" cy="308344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218666" y="7289826"/>
            <a:ext cx="2021584" cy="2158974"/>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52447" y="8508965"/>
            <a:ext cx="1067368" cy="1116069"/>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14841" y="747629"/>
            <a:ext cx="1398994" cy="562141"/>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3735254" y="7966370"/>
            <a:ext cx="820810" cy="805887"/>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562536" y="573780"/>
            <a:ext cx="3525309" cy="39249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extBox 2"/>
          <p:cNvSpPr txBox="1"/>
          <p:nvPr/>
        </p:nvSpPr>
        <p:spPr>
          <a:xfrm>
            <a:off x="1788064" y="1177978"/>
            <a:ext cx="11851735" cy="897682"/>
          </a:xfrm>
          <a:prstGeom prst="rect">
            <a:avLst/>
          </a:prstGeom>
        </p:spPr>
        <p:txBody>
          <a:bodyPr wrap="square" lIns="0" tIns="0" rIns="0" bIns="0" rtlCol="0" anchor="t">
            <a:spAutoFit/>
          </a:bodyPr>
          <a:lstStyle/>
          <a:p>
            <a:pPr marL="0" marR="0" lvl="0" indent="0" algn="l" defTabSz="914400" rtl="0" eaLnBrk="1" fontAlgn="auto" latinLnBrk="0" hangingPunct="1">
              <a:lnSpc>
                <a:spcPts val="704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193C36"/>
                </a:solidFill>
                <a:effectLst/>
                <a:uLnTx/>
                <a:uFillTx/>
                <a:latin typeface="Forum"/>
                <a:ea typeface="+mn-ea"/>
                <a:cs typeface="+mn-cs"/>
              </a:rPr>
              <a:t>INSPIRE YOURSELF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281649" y="-45322"/>
            <a:ext cx="4376304" cy="463770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62535">
            <a:off x="11961158" y="354757"/>
            <a:ext cx="2594329" cy="296033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72542" y="1161558"/>
            <a:ext cx="874214" cy="91410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7089167"/>
            <a:ext cx="2031097" cy="216913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0382" y="5361708"/>
            <a:ext cx="1989232" cy="2556256"/>
          </a:xfrm>
          <a:prstGeom prst="rect">
            <a:avLst/>
          </a:prstGeom>
        </p:spPr>
      </p:pic>
      <p:sp>
        <p:nvSpPr>
          <p:cNvPr id="12" name="TextBox 11">
            <a:extLst>
              <a:ext uri="{FF2B5EF4-FFF2-40B4-BE49-F238E27FC236}">
                <a16:creationId xmlns:a16="http://schemas.microsoft.com/office/drawing/2014/main" id="{D5D5F232-4E04-51E1-8161-1AE0A6576F9C}"/>
              </a:ext>
            </a:extLst>
          </p:cNvPr>
          <p:cNvSpPr txBox="1"/>
          <p:nvPr/>
        </p:nvSpPr>
        <p:spPr>
          <a:xfrm>
            <a:off x="4137649" y="3100406"/>
            <a:ext cx="9654552" cy="5016758"/>
          </a:xfrm>
          <a:prstGeom prst="rect">
            <a:avLst/>
          </a:prstGeom>
          <a:noFill/>
        </p:spPr>
        <p:txBody>
          <a:bodyPr wrap="square">
            <a:spAutoFit/>
          </a:bodyPr>
          <a:lstStyle/>
          <a:p>
            <a:pPr marL="457200" indent="-457200">
              <a:buFont typeface="Arial" panose="020B0604020202020204" pitchFamily="34" charset="0"/>
              <a:buChar char="•"/>
            </a:pPr>
            <a:r>
              <a:rPr kumimoji="0" lang="en-US" sz="3200" b="0" i="0" u="none" strike="noStrike" kern="1200" cap="none" spc="0" normalizeH="0" baseline="0" noProof="0" dirty="0">
                <a:ln>
                  <a:noFill/>
                </a:ln>
                <a:solidFill>
                  <a:srgbClr val="525B67"/>
                </a:solidFill>
                <a:effectLst/>
                <a:uLnTx/>
                <a:uFillTx/>
                <a:latin typeface="Overpass Light" panose="020B0604020202020204" charset="0"/>
                <a:ea typeface="+mn-ea"/>
                <a:cs typeface="+mn-cs"/>
              </a:rPr>
              <a:t>Environment: What can you change about your study space to inspire yourself? </a:t>
            </a:r>
          </a:p>
          <a:p>
            <a:pPr marL="457200" indent="-457200">
              <a:buFont typeface="Arial" panose="020B0604020202020204" pitchFamily="34" charset="0"/>
              <a:buChar char="•"/>
            </a:pPr>
            <a:r>
              <a:rPr lang="en-US" sz="3200" dirty="0">
                <a:solidFill>
                  <a:srgbClr val="525B67"/>
                </a:solidFill>
                <a:latin typeface="Overpass Light" panose="020B0604020202020204" charset="0"/>
              </a:rPr>
              <a:t>Physical: Movement can be inspiring – study walk, dance party</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srgbClr val="525B67"/>
                </a:solidFill>
                <a:effectLst/>
                <a:uLnTx/>
                <a:uFillTx/>
                <a:latin typeface="Overpass Light" panose="020B0604020202020204" charset="0"/>
                <a:ea typeface="+mn-ea"/>
                <a:cs typeface="+mn-cs"/>
              </a:rPr>
              <a:t>Content: Make it personal, make connections, cultivate wonder</a:t>
            </a:r>
            <a:r>
              <a:rPr lang="en-US" sz="3200" dirty="0">
                <a:solidFill>
                  <a:srgbClr val="525B67"/>
                </a:solidFill>
                <a:latin typeface="Overpass Light" panose="020B0604020202020204" charset="0"/>
              </a:rPr>
              <a:t>/awe</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srgbClr val="525B67"/>
                </a:solidFill>
                <a:effectLst/>
                <a:uLnTx/>
                <a:uFillTx/>
                <a:latin typeface="Overpass Light" panose="020B0604020202020204" charset="0"/>
                <a:ea typeface="+mn-ea"/>
                <a:cs typeface="+mn-cs"/>
              </a:rPr>
              <a:t>Make it fun and rewarding when you do the hard thing </a:t>
            </a:r>
          </a:p>
          <a:p>
            <a:pPr marL="457200" indent="-457200">
              <a:buFont typeface="Arial" panose="020B0604020202020204" pitchFamily="34" charset="0"/>
              <a:buChar char="•"/>
            </a:pPr>
            <a:r>
              <a:rPr lang="en-US" sz="3200" dirty="0">
                <a:solidFill>
                  <a:srgbClr val="525B67"/>
                </a:solidFill>
                <a:latin typeface="Overpass Light" panose="020B0604020202020204" charset="0"/>
              </a:rPr>
              <a:t>Post motivational phrases that are personally meaningful</a:t>
            </a:r>
            <a:endParaRPr kumimoji="0" lang="en-US" sz="3200" b="0" i="0" u="none" strike="noStrike" kern="1200" cap="none" spc="0" normalizeH="0" baseline="0" noProof="0" dirty="0">
              <a:ln>
                <a:noFill/>
              </a:ln>
              <a:solidFill>
                <a:srgbClr val="525B67"/>
              </a:solidFill>
              <a:effectLst/>
              <a:uLnTx/>
              <a:uFillTx/>
              <a:latin typeface="Overpass Light" panose="020B0604020202020204" charset="0"/>
              <a:ea typeface="+mn-ea"/>
              <a:cs typeface="+mn-cs"/>
            </a:endParaRPr>
          </a:p>
        </p:txBody>
      </p:sp>
    </p:spTree>
    <p:extLst>
      <p:ext uri="{BB962C8B-B14F-4D97-AF65-F5344CB8AC3E}">
        <p14:creationId xmlns:p14="http://schemas.microsoft.com/office/powerpoint/2010/main" val="3561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extBox 2"/>
          <p:cNvSpPr txBox="1"/>
          <p:nvPr/>
        </p:nvSpPr>
        <p:spPr>
          <a:xfrm>
            <a:off x="1219200" y="1189167"/>
            <a:ext cx="12998896" cy="925291"/>
          </a:xfrm>
          <a:prstGeom prst="rect">
            <a:avLst/>
          </a:prstGeom>
        </p:spPr>
        <p:txBody>
          <a:bodyPr lIns="0" tIns="0" rIns="0" bIns="0" rtlCol="0" anchor="t">
            <a:spAutoFit/>
          </a:bodyPr>
          <a:lstStyle/>
          <a:p>
            <a:pPr marL="0" marR="0" lvl="0" indent="0" algn="l" defTabSz="914400" rtl="0" eaLnBrk="1" fontAlgn="auto" latinLnBrk="0" hangingPunct="1">
              <a:lnSpc>
                <a:spcPts val="704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193C36"/>
                </a:solidFill>
                <a:effectLst/>
                <a:uLnTx/>
                <a:uFillTx/>
                <a:latin typeface="Forum"/>
                <a:ea typeface="+mn-ea"/>
                <a:cs typeface="+mn-cs"/>
              </a:rPr>
              <a:t>MOTIVATIONAL PHRASES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284759" y="117066"/>
            <a:ext cx="4376304" cy="463770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62535">
            <a:off x="11961158" y="354757"/>
            <a:ext cx="2594329" cy="296033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99052" y="1189167"/>
            <a:ext cx="874214" cy="91410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7089167"/>
            <a:ext cx="2031097" cy="216913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0382" y="5361708"/>
            <a:ext cx="1989232" cy="2556256"/>
          </a:xfrm>
          <a:prstGeom prst="rect">
            <a:avLst/>
          </a:prstGeom>
        </p:spPr>
      </p:pic>
      <p:sp>
        <p:nvSpPr>
          <p:cNvPr id="10" name="TextBox 9">
            <a:extLst>
              <a:ext uri="{FF2B5EF4-FFF2-40B4-BE49-F238E27FC236}">
                <a16:creationId xmlns:a16="http://schemas.microsoft.com/office/drawing/2014/main" id="{9268D8AF-D464-1F2A-3428-B237BC13A01E}"/>
              </a:ext>
            </a:extLst>
          </p:cNvPr>
          <p:cNvSpPr txBox="1"/>
          <p:nvPr/>
        </p:nvSpPr>
        <p:spPr>
          <a:xfrm>
            <a:off x="1219200" y="2229012"/>
            <a:ext cx="9277866" cy="954107"/>
          </a:xfrm>
          <a:prstGeom prst="rect">
            <a:avLst/>
          </a:prstGeom>
          <a:noFill/>
        </p:spPr>
        <p:txBody>
          <a:bodyPr wrap="square" rtlCol="0">
            <a:spAutoFit/>
          </a:bodyPr>
          <a:lstStyle/>
          <a:p>
            <a:r>
              <a:rPr lang="en-US" sz="2800" dirty="0">
                <a:latin typeface="Overpass Light" panose="020B0604020202020204" charset="0"/>
              </a:rPr>
              <a:t>Make your own sticker(s) with motivational phrases for this semester. Choose from these or make up your own!</a:t>
            </a:r>
          </a:p>
        </p:txBody>
      </p:sp>
      <p:sp>
        <p:nvSpPr>
          <p:cNvPr id="15" name="TextBox 14">
            <a:extLst>
              <a:ext uri="{FF2B5EF4-FFF2-40B4-BE49-F238E27FC236}">
                <a16:creationId xmlns:a16="http://schemas.microsoft.com/office/drawing/2014/main" id="{BA54C70A-9D18-170E-35CB-1D85A3FCB9C4}"/>
              </a:ext>
            </a:extLst>
          </p:cNvPr>
          <p:cNvSpPr txBox="1"/>
          <p:nvPr/>
        </p:nvSpPr>
        <p:spPr>
          <a:xfrm>
            <a:off x="6001266" y="3086100"/>
            <a:ext cx="9144000" cy="6856172"/>
          </a:xfrm>
          <a:prstGeom prst="rect">
            <a:avLst/>
          </a:prstGeom>
          <a:noFill/>
        </p:spPr>
        <p:txBody>
          <a:bodyPr wrap="square">
            <a:spAutoFit/>
          </a:bodyPr>
          <a:lstStyle/>
          <a:p>
            <a:pPr>
              <a:lnSpc>
                <a:spcPct val="200000"/>
              </a:lnSpc>
            </a:pPr>
            <a:r>
              <a:rPr lang="en-US" sz="2800" dirty="0">
                <a:latin typeface="Overpass Light" panose="020B0604020202020204" charset="0"/>
              </a:rPr>
              <a:t>Progress, not perfection</a:t>
            </a:r>
          </a:p>
          <a:p>
            <a:pPr>
              <a:lnSpc>
                <a:spcPct val="200000"/>
              </a:lnSpc>
            </a:pPr>
            <a:r>
              <a:rPr lang="en-US" sz="2800" dirty="0">
                <a:latin typeface="Overpass Light" panose="020B0604020202020204" charset="0"/>
              </a:rPr>
              <a:t>Avoid avoidance</a:t>
            </a:r>
          </a:p>
          <a:p>
            <a:pPr>
              <a:lnSpc>
                <a:spcPct val="200000"/>
              </a:lnSpc>
            </a:pPr>
            <a:r>
              <a:rPr lang="en-US" sz="2800" dirty="0">
                <a:latin typeface="Overpass Light" panose="020B0604020202020204" charset="0"/>
              </a:rPr>
              <a:t>Do the thing</a:t>
            </a:r>
          </a:p>
          <a:p>
            <a:pPr>
              <a:lnSpc>
                <a:spcPct val="200000"/>
              </a:lnSpc>
            </a:pPr>
            <a:r>
              <a:rPr lang="en-US" sz="2800" dirty="0">
                <a:latin typeface="Overpass Light" panose="020B0604020202020204" charset="0"/>
              </a:rPr>
              <a:t>Don’t do the thing</a:t>
            </a:r>
          </a:p>
          <a:p>
            <a:pPr>
              <a:lnSpc>
                <a:spcPct val="200000"/>
              </a:lnSpc>
            </a:pPr>
            <a:r>
              <a:rPr lang="en-US" sz="2800" dirty="0">
                <a:latin typeface="Overpass Light" panose="020B0604020202020204" charset="0"/>
              </a:rPr>
              <a:t>Go offline!</a:t>
            </a:r>
          </a:p>
          <a:p>
            <a:pPr>
              <a:lnSpc>
                <a:spcPct val="200000"/>
              </a:lnSpc>
            </a:pPr>
            <a:r>
              <a:rPr lang="en-US" sz="2800" dirty="0">
                <a:latin typeface="Overpass Light" panose="020B0604020202020204" charset="0"/>
              </a:rPr>
              <a:t>Get out of bed!</a:t>
            </a:r>
          </a:p>
          <a:p>
            <a:pPr>
              <a:lnSpc>
                <a:spcPct val="200000"/>
              </a:lnSpc>
            </a:pPr>
            <a:r>
              <a:rPr lang="en-US" sz="2800" dirty="0">
                <a:latin typeface="Overpass Light" panose="020B0604020202020204" charset="0"/>
              </a:rPr>
              <a:t>Write like it matters, and it will</a:t>
            </a:r>
          </a:p>
          <a:p>
            <a:pPr>
              <a:lnSpc>
                <a:spcPct val="200000"/>
              </a:lnSpc>
            </a:pPr>
            <a:r>
              <a:rPr lang="en-US" sz="2800" dirty="0">
                <a:latin typeface="Overpass Light" panose="020B0604020202020204" charset="0"/>
              </a:rPr>
              <a:t>Remember your WHY</a:t>
            </a:r>
          </a:p>
        </p:txBody>
      </p:sp>
    </p:spTree>
    <p:extLst>
      <p:ext uri="{BB962C8B-B14F-4D97-AF65-F5344CB8AC3E}">
        <p14:creationId xmlns:p14="http://schemas.microsoft.com/office/powerpoint/2010/main" val="660643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93C36"/>
        </a:solidFill>
        <a:effectLst/>
      </p:bgPr>
    </p:bg>
    <p:spTree>
      <p:nvGrpSpPr>
        <p:cNvPr id="1" name=""/>
        <p:cNvGrpSpPr/>
        <p:nvPr/>
      </p:nvGrpSpPr>
      <p:grpSpPr>
        <a:xfrm>
          <a:off x="0" y="0"/>
          <a:ext cx="0" cy="0"/>
          <a:chOff x="0" y="0"/>
          <a:chExt cx="0" cy="0"/>
        </a:xfrm>
      </p:grpSpPr>
      <p:sp>
        <p:nvSpPr>
          <p:cNvPr id="2" name="TextBox 2"/>
          <p:cNvSpPr txBox="1"/>
          <p:nvPr/>
        </p:nvSpPr>
        <p:spPr>
          <a:xfrm>
            <a:off x="5169696" y="4014986"/>
            <a:ext cx="8348377" cy="1128514"/>
          </a:xfrm>
          <a:prstGeom prst="rect">
            <a:avLst/>
          </a:prstGeom>
        </p:spPr>
        <p:txBody>
          <a:bodyPr lIns="0" tIns="0" rIns="0" bIns="0" rtlCol="0" anchor="t">
            <a:spAutoFit/>
          </a:bodyPr>
          <a:lstStyle/>
          <a:p>
            <a:pPr marL="0" marR="0" lvl="0" indent="0" algn="ctr" defTabSz="914400" rtl="0" eaLnBrk="1" fontAlgn="auto" latinLnBrk="0" hangingPunct="1">
              <a:lnSpc>
                <a:spcPts val="8827"/>
              </a:lnSpc>
              <a:spcBef>
                <a:spcPct val="0"/>
              </a:spcBef>
              <a:spcAft>
                <a:spcPts val="0"/>
              </a:spcAft>
              <a:buClrTx/>
              <a:buSzTx/>
              <a:buFontTx/>
              <a:buNone/>
              <a:tabLst/>
              <a:defRPr/>
            </a:pPr>
            <a:r>
              <a:rPr kumimoji="0" lang="en-US" sz="8025" b="0" i="0" u="none" strike="noStrike" kern="1200" cap="none" spc="0" normalizeH="0" baseline="0" noProof="0" dirty="0">
                <a:ln>
                  <a:noFill/>
                </a:ln>
                <a:solidFill>
                  <a:srgbClr val="FFFFFF"/>
                </a:solidFill>
                <a:effectLst/>
                <a:uLnTx/>
                <a:uFillTx/>
                <a:latin typeface="Forum"/>
                <a:ea typeface="+mn-ea"/>
                <a:cs typeface="+mn-cs"/>
              </a:rPr>
              <a:t>We’re Here for You!!</a:t>
            </a:r>
          </a:p>
        </p:txBody>
      </p:sp>
      <p:sp>
        <p:nvSpPr>
          <p:cNvPr id="3" name="TextBox 3"/>
          <p:cNvSpPr txBox="1"/>
          <p:nvPr/>
        </p:nvSpPr>
        <p:spPr>
          <a:xfrm>
            <a:off x="4323155" y="8168198"/>
            <a:ext cx="9641689" cy="2000548"/>
          </a:xfrm>
          <a:prstGeom prst="rect">
            <a:avLst/>
          </a:prstGeom>
        </p:spPr>
        <p:txBody>
          <a:bodyPr lIns="0" tIns="0" rIns="0" bIns="0" rtlCol="0" anchor="t">
            <a:spAutoFit/>
          </a:bodyPr>
          <a:lstStyle/>
          <a:p>
            <a:pPr marL="0" marR="0" lvl="0" indent="0" algn="ctr" defTabSz="914400" rtl="0" eaLnBrk="1" fontAlgn="auto" latinLnBrk="0" hangingPunct="1">
              <a:lnSpc>
                <a:spcPts val="5170"/>
              </a:lnSpc>
              <a:spcBef>
                <a:spcPct val="0"/>
              </a:spcBef>
              <a:spcAft>
                <a:spcPts val="0"/>
              </a:spcAft>
              <a:buClrTx/>
              <a:buSzTx/>
              <a:buFontTx/>
              <a:buNone/>
              <a:tabLst/>
              <a:defRPr/>
            </a:pPr>
            <a:r>
              <a:rPr kumimoji="0" lang="en-US" sz="4700" b="0" i="0" u="none" strike="noStrike" kern="1200" cap="none" spc="0" normalizeH="0" baseline="0" noProof="0" dirty="0">
                <a:ln>
                  <a:noFill/>
                </a:ln>
                <a:solidFill>
                  <a:srgbClr val="FFFFFF"/>
                </a:solidFill>
                <a:effectLst/>
                <a:uLnTx/>
                <a:uFillTx/>
                <a:latin typeface="Forum"/>
                <a:ea typeface="+mn-ea"/>
                <a:cs typeface="+mn-cs"/>
              </a:rPr>
              <a:t>Learning &amp; Accessibility Services (LAS)</a:t>
            </a:r>
          </a:p>
          <a:p>
            <a:pPr marL="0" marR="0" lvl="0" indent="0" algn="ctr" defTabSz="914400" rtl="0" eaLnBrk="1" fontAlgn="auto" latinLnBrk="0" hangingPunct="1">
              <a:lnSpc>
                <a:spcPts val="5170"/>
              </a:lnSpc>
              <a:spcBef>
                <a:spcPct val="0"/>
              </a:spcBef>
              <a:spcAft>
                <a:spcPts val="0"/>
              </a:spcAft>
              <a:buClrTx/>
              <a:buSzTx/>
              <a:buFontTx/>
              <a:buNone/>
              <a:tabLst/>
              <a:defRPr/>
            </a:pPr>
            <a:r>
              <a:rPr kumimoji="0" lang="en-US" sz="4700" b="0" i="0" u="none" strike="noStrike" kern="1200" cap="none" spc="0" normalizeH="0" baseline="0" noProof="0" dirty="0">
                <a:ln>
                  <a:noFill/>
                </a:ln>
                <a:solidFill>
                  <a:srgbClr val="FFFFFF"/>
                </a:solidFill>
                <a:effectLst/>
                <a:uLnTx/>
                <a:uFillTx/>
                <a:latin typeface="Forum"/>
                <a:ea typeface="+mn-ea"/>
                <a:cs typeface="+mn-cs"/>
              </a:rPr>
              <a:t>las@wheaton.edu</a:t>
            </a:r>
          </a:p>
          <a:p>
            <a:pPr marL="0" marR="0" lvl="0" indent="0" algn="ctr" defTabSz="914400" rtl="0" eaLnBrk="1" fontAlgn="auto" latinLnBrk="0" hangingPunct="1">
              <a:lnSpc>
                <a:spcPts val="5170"/>
              </a:lnSpc>
              <a:spcBef>
                <a:spcPct val="0"/>
              </a:spcBef>
              <a:spcAft>
                <a:spcPts val="0"/>
              </a:spcAft>
              <a:buClrTx/>
              <a:buSzTx/>
              <a:buFontTx/>
              <a:buNone/>
              <a:tabLst/>
              <a:defRPr/>
            </a:pPr>
            <a:r>
              <a:rPr lang="en-US" sz="4700" dirty="0">
                <a:solidFill>
                  <a:srgbClr val="FFFFFF"/>
                </a:solidFill>
                <a:latin typeface="Forum"/>
              </a:rPr>
              <a:t>SSB 209</a:t>
            </a:r>
            <a:endParaRPr kumimoji="0" lang="en-US" sz="4700" b="0" i="0" u="none" strike="noStrike" kern="1200" cap="none" spc="0" normalizeH="0" baseline="0" noProof="0" dirty="0">
              <a:ln>
                <a:noFill/>
              </a:ln>
              <a:solidFill>
                <a:srgbClr val="FFFFFF"/>
              </a:solidFill>
              <a:effectLst/>
              <a:uLnTx/>
              <a:uFillTx/>
              <a:latin typeface="Forum"/>
              <a:ea typeface="+mn-ea"/>
              <a:cs typeface="+mn-cs"/>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44247" y="4825010"/>
            <a:ext cx="2443753" cy="507194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08428" y="3266633"/>
            <a:ext cx="4041253" cy="449937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8428" y="6489814"/>
            <a:ext cx="1013991" cy="127619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31866" y="1298670"/>
            <a:ext cx="1407342" cy="56549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09" y="1327245"/>
            <a:ext cx="4896200" cy="453121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2671979" y="7360981"/>
            <a:ext cx="2568018" cy="40502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860340" y="4288344"/>
            <a:ext cx="3105336" cy="3990502"/>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427017" y="2008154"/>
            <a:ext cx="617578" cy="659549"/>
          </a:xfrm>
          <a:prstGeom prst="rect">
            <a:avLst/>
          </a:prstGeom>
        </p:spPr>
      </p:pic>
    </p:spTree>
    <p:extLst>
      <p:ext uri="{BB962C8B-B14F-4D97-AF65-F5344CB8AC3E}">
        <p14:creationId xmlns:p14="http://schemas.microsoft.com/office/powerpoint/2010/main" val="183001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3865" y="4415910"/>
            <a:ext cx="4499999" cy="4805824"/>
          </a:xfrm>
          <a:prstGeom prst="rect">
            <a:avLst/>
          </a:prstGeom>
        </p:spPr>
      </p:pic>
      <p:sp>
        <p:nvSpPr>
          <p:cNvPr id="3" name="TextBox 3"/>
          <p:cNvSpPr txBox="1"/>
          <p:nvPr/>
        </p:nvSpPr>
        <p:spPr>
          <a:xfrm>
            <a:off x="1470713" y="3848459"/>
            <a:ext cx="6145223" cy="2266231"/>
          </a:xfrm>
          <a:prstGeom prst="rect">
            <a:avLst/>
          </a:prstGeom>
        </p:spPr>
        <p:txBody>
          <a:bodyPr lIns="0" tIns="0" rIns="0" bIns="0" rtlCol="0" anchor="t">
            <a:spAutoFit/>
          </a:bodyPr>
          <a:lstStyle/>
          <a:p>
            <a:pPr>
              <a:lnSpc>
                <a:spcPts val="8800"/>
              </a:lnSpc>
            </a:pPr>
            <a:r>
              <a:rPr lang="en-US" sz="8000">
                <a:solidFill>
                  <a:srgbClr val="193C36"/>
                </a:solidFill>
                <a:latin typeface="Forum"/>
              </a:rPr>
              <a:t>Two types of motivation</a:t>
            </a:r>
          </a:p>
        </p:txBody>
      </p:sp>
      <p:grpSp>
        <p:nvGrpSpPr>
          <p:cNvPr id="4" name="Group 4"/>
          <p:cNvGrpSpPr/>
          <p:nvPr/>
        </p:nvGrpSpPr>
        <p:grpSpPr>
          <a:xfrm>
            <a:off x="8658052" y="1717256"/>
            <a:ext cx="8951358" cy="6207859"/>
            <a:chOff x="0" y="0"/>
            <a:chExt cx="11935145" cy="8277146"/>
          </a:xfrm>
        </p:grpSpPr>
        <p:sp>
          <p:nvSpPr>
            <p:cNvPr id="5" name="TextBox 5"/>
            <p:cNvSpPr txBox="1"/>
            <p:nvPr/>
          </p:nvSpPr>
          <p:spPr>
            <a:xfrm>
              <a:off x="0" y="-123825"/>
              <a:ext cx="11935145" cy="695782"/>
            </a:xfrm>
            <a:prstGeom prst="rect">
              <a:avLst/>
            </a:prstGeom>
          </p:spPr>
          <p:txBody>
            <a:bodyPr lIns="0" tIns="0" rIns="0" bIns="0" rtlCol="0" anchor="t">
              <a:spAutoFit/>
            </a:bodyPr>
            <a:lstStyle/>
            <a:p>
              <a:pPr>
                <a:lnSpc>
                  <a:spcPts val="4024"/>
                </a:lnSpc>
                <a:spcBef>
                  <a:spcPct val="0"/>
                </a:spcBef>
              </a:pPr>
              <a:r>
                <a:rPr lang="en-US" sz="2874">
                  <a:solidFill>
                    <a:srgbClr val="193C36"/>
                  </a:solidFill>
                  <a:latin typeface="Overpass Light"/>
                </a:rPr>
                <a:t>EXTRINSIC MOTIVATION</a:t>
              </a:r>
            </a:p>
          </p:txBody>
        </p:sp>
        <p:sp>
          <p:nvSpPr>
            <p:cNvPr id="6" name="TextBox 6"/>
            <p:cNvSpPr txBox="1"/>
            <p:nvPr/>
          </p:nvSpPr>
          <p:spPr>
            <a:xfrm>
              <a:off x="0" y="808912"/>
              <a:ext cx="11935145" cy="2363475"/>
            </a:xfrm>
            <a:prstGeom prst="rect">
              <a:avLst/>
            </a:prstGeom>
          </p:spPr>
          <p:txBody>
            <a:bodyPr lIns="0" tIns="0" rIns="0" bIns="0" rtlCol="0" anchor="t">
              <a:spAutoFit/>
            </a:bodyPr>
            <a:lstStyle/>
            <a:p>
              <a:pPr>
                <a:lnSpc>
                  <a:spcPts val="3521"/>
                </a:lnSpc>
              </a:pPr>
              <a:r>
                <a:rPr lang="en-US" sz="2515">
                  <a:solidFill>
                    <a:srgbClr val="193C36"/>
                  </a:solidFill>
                  <a:latin typeface="Overpass Light Bold"/>
                </a:rPr>
                <a:t>Extrinsic motivation arises from outside of the individual and often involves external rewards such as trophies, money, social recognition, or praise--driven by reinforcement</a:t>
              </a:r>
            </a:p>
            <a:p>
              <a:pPr>
                <a:lnSpc>
                  <a:spcPts val="3521"/>
                </a:lnSpc>
                <a:spcBef>
                  <a:spcPct val="0"/>
                </a:spcBef>
              </a:pPr>
              <a:endParaRPr lang="en-US" sz="2515">
                <a:solidFill>
                  <a:srgbClr val="193C36"/>
                </a:solidFill>
                <a:latin typeface="Overpass Light Bold"/>
              </a:endParaRPr>
            </a:p>
          </p:txBody>
        </p:sp>
        <p:sp>
          <p:nvSpPr>
            <p:cNvPr id="7" name="TextBox 7"/>
            <p:cNvSpPr txBox="1"/>
            <p:nvPr/>
          </p:nvSpPr>
          <p:spPr>
            <a:xfrm>
              <a:off x="0" y="4386640"/>
              <a:ext cx="11935145" cy="703435"/>
            </a:xfrm>
            <a:prstGeom prst="rect">
              <a:avLst/>
            </a:prstGeom>
          </p:spPr>
          <p:txBody>
            <a:bodyPr lIns="0" tIns="0" rIns="0" bIns="0" rtlCol="0" anchor="t">
              <a:spAutoFit/>
            </a:bodyPr>
            <a:lstStyle/>
            <a:p>
              <a:pPr>
                <a:lnSpc>
                  <a:spcPts val="4024"/>
                </a:lnSpc>
                <a:spcBef>
                  <a:spcPct val="0"/>
                </a:spcBef>
              </a:pPr>
              <a:r>
                <a:rPr lang="en-US" sz="2874">
                  <a:solidFill>
                    <a:srgbClr val="193C36"/>
                  </a:solidFill>
                  <a:latin typeface="Overpass Light"/>
                </a:rPr>
                <a:t>INTRINSIC MOTIVATION</a:t>
              </a:r>
            </a:p>
          </p:txBody>
        </p:sp>
        <p:sp>
          <p:nvSpPr>
            <p:cNvPr id="8" name="TextBox 8"/>
            <p:cNvSpPr txBox="1"/>
            <p:nvPr/>
          </p:nvSpPr>
          <p:spPr>
            <a:xfrm>
              <a:off x="0" y="5327031"/>
              <a:ext cx="11935145" cy="2950115"/>
            </a:xfrm>
            <a:prstGeom prst="rect">
              <a:avLst/>
            </a:prstGeom>
          </p:spPr>
          <p:txBody>
            <a:bodyPr lIns="0" tIns="0" rIns="0" bIns="0" rtlCol="0" anchor="t">
              <a:spAutoFit/>
            </a:bodyPr>
            <a:lstStyle/>
            <a:p>
              <a:pPr>
                <a:lnSpc>
                  <a:spcPts val="3521"/>
                </a:lnSpc>
              </a:pPr>
              <a:r>
                <a:rPr lang="en-US" sz="2515">
                  <a:solidFill>
                    <a:srgbClr val="193C36"/>
                  </a:solidFill>
                  <a:latin typeface="Overpass Light"/>
                </a:rPr>
                <a:t>Intrinsic motivation is internal and arises from within the individual, such as doing a complicated crossword puzzle purely for the gratification of solving a problem--driven by value and reinforcement </a:t>
              </a:r>
            </a:p>
            <a:p>
              <a:pPr>
                <a:lnSpc>
                  <a:spcPts val="3521"/>
                </a:lnSpc>
                <a:spcBef>
                  <a:spcPct val="0"/>
                </a:spcBef>
              </a:pPr>
              <a:endParaRPr lang="en-US" sz="2515">
                <a:solidFill>
                  <a:srgbClr val="193C36"/>
                </a:solidFill>
                <a:latin typeface="Overpass Light"/>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33972" y="1049741"/>
            <a:ext cx="1062558" cy="133731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71222" y="-1537881"/>
            <a:ext cx="3525309" cy="392493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67613" y="8307658"/>
            <a:ext cx="1618741" cy="95064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33972" y="8504858"/>
            <a:ext cx="832041" cy="3343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05939" y="913159"/>
            <a:ext cx="1553361" cy="1437565"/>
          </a:xfrm>
          <a:prstGeom prst="rect">
            <a:avLst/>
          </a:prstGeom>
        </p:spPr>
      </p:pic>
      <p:sp>
        <p:nvSpPr>
          <p:cNvPr id="3" name="TextBox 3"/>
          <p:cNvSpPr txBox="1"/>
          <p:nvPr/>
        </p:nvSpPr>
        <p:spPr>
          <a:xfrm>
            <a:off x="1028700" y="3464922"/>
            <a:ext cx="5724560" cy="4488012"/>
          </a:xfrm>
          <a:prstGeom prst="rect">
            <a:avLst/>
          </a:prstGeom>
        </p:spPr>
        <p:txBody>
          <a:bodyPr lIns="0" tIns="0" rIns="0" bIns="0" rtlCol="0" anchor="t">
            <a:spAutoFit/>
          </a:bodyPr>
          <a:lstStyle/>
          <a:p>
            <a:pPr>
              <a:lnSpc>
                <a:spcPts val="8800"/>
              </a:lnSpc>
            </a:pPr>
            <a:r>
              <a:rPr lang="en-US" sz="8000">
                <a:solidFill>
                  <a:srgbClr val="193C36"/>
                </a:solidFill>
                <a:latin typeface="Forum"/>
              </a:rPr>
              <a:t>What motivated you to come today?</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8370116"/>
            <a:ext cx="3781774" cy="26816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70498" y="190500"/>
            <a:ext cx="2855546" cy="366951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12528" y="2270664"/>
            <a:ext cx="1407342" cy="56549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581009" y="9680200"/>
            <a:ext cx="3119064" cy="606800"/>
          </a:xfrm>
          <a:prstGeom prst="rect">
            <a:avLst/>
          </a:prstGeom>
        </p:spPr>
      </p:pic>
      <p:pic>
        <p:nvPicPr>
          <p:cNvPr id="8" name="Picture 8"/>
          <p:cNvPicPr>
            <a:picLocks noChangeAspect="1"/>
          </p:cNvPicPr>
          <p:nvPr/>
        </p:nvPicPr>
        <p:blipFill>
          <a:blip r:embed="rId12"/>
          <a:srcRect/>
          <a:stretch>
            <a:fillRect/>
          </a:stretch>
        </p:blipFill>
        <p:spPr>
          <a:xfrm>
            <a:off x="7976257" y="664956"/>
            <a:ext cx="6328568" cy="89570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extBox 2"/>
          <p:cNvSpPr txBox="1"/>
          <p:nvPr/>
        </p:nvSpPr>
        <p:spPr>
          <a:xfrm>
            <a:off x="2893335" y="3483514"/>
            <a:ext cx="12501330" cy="3377122"/>
          </a:xfrm>
          <a:prstGeom prst="rect">
            <a:avLst/>
          </a:prstGeom>
        </p:spPr>
        <p:txBody>
          <a:bodyPr lIns="0" tIns="0" rIns="0" bIns="0" rtlCol="0" anchor="t">
            <a:spAutoFit/>
          </a:bodyPr>
          <a:lstStyle/>
          <a:p>
            <a:pPr algn="ctr">
              <a:lnSpc>
                <a:spcPts val="8800"/>
              </a:lnSpc>
            </a:pPr>
            <a:r>
              <a:rPr lang="en-US" sz="8000">
                <a:solidFill>
                  <a:srgbClr val="193C36"/>
                </a:solidFill>
                <a:latin typeface="Forum"/>
              </a:rPr>
              <a:t>While we can use extrinsic motivation as an aid, it is unreliable.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190500"/>
            <a:ext cx="4781008" cy="442460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7656" y="1266800"/>
            <a:ext cx="1020006" cy="106654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25441" y="9519928"/>
            <a:ext cx="3942892" cy="7670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632" y="4482800"/>
            <a:ext cx="4499999" cy="4805824"/>
          </a:xfrm>
          <a:prstGeom prst="rect">
            <a:avLst/>
          </a:prstGeom>
        </p:spPr>
      </p:pic>
      <p:sp>
        <p:nvSpPr>
          <p:cNvPr id="3" name="TextBox 3"/>
          <p:cNvSpPr txBox="1"/>
          <p:nvPr/>
        </p:nvSpPr>
        <p:spPr>
          <a:xfrm>
            <a:off x="2218399" y="2372624"/>
            <a:ext cx="6925601" cy="5598903"/>
          </a:xfrm>
          <a:prstGeom prst="rect">
            <a:avLst/>
          </a:prstGeom>
        </p:spPr>
        <p:txBody>
          <a:bodyPr lIns="0" tIns="0" rIns="0" bIns="0" rtlCol="0" anchor="t">
            <a:spAutoFit/>
          </a:bodyPr>
          <a:lstStyle/>
          <a:p>
            <a:pPr>
              <a:lnSpc>
                <a:spcPts val="8800"/>
              </a:lnSpc>
            </a:pPr>
            <a:r>
              <a:rPr lang="en-US" sz="8000">
                <a:solidFill>
                  <a:srgbClr val="193C36"/>
                </a:solidFill>
                <a:latin typeface="Forum"/>
              </a:rPr>
              <a:t>Unhelpful thinking patterns that cause low motivation</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33972" y="1049741"/>
            <a:ext cx="1062558" cy="13373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71222" y="-1537881"/>
            <a:ext cx="3525309" cy="392493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87159" y="9029700"/>
            <a:ext cx="1618741" cy="95064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33972" y="8504858"/>
            <a:ext cx="832041" cy="334329"/>
          </a:xfrm>
          <a:prstGeom prst="rect">
            <a:avLst/>
          </a:prstGeom>
        </p:spPr>
      </p:pic>
      <p:sp>
        <p:nvSpPr>
          <p:cNvPr id="8" name="TextBox 8"/>
          <p:cNvSpPr txBox="1"/>
          <p:nvPr/>
        </p:nvSpPr>
        <p:spPr>
          <a:xfrm>
            <a:off x="10041623" y="3722249"/>
            <a:ext cx="6826577" cy="5536051"/>
          </a:xfrm>
          <a:prstGeom prst="rect">
            <a:avLst/>
          </a:prstGeom>
        </p:spPr>
        <p:txBody>
          <a:bodyPr lIns="0" tIns="0" rIns="0" bIns="0" rtlCol="0" anchor="t">
            <a:spAutoFit/>
          </a:bodyPr>
          <a:lstStyle/>
          <a:p>
            <a:pPr>
              <a:lnSpc>
                <a:spcPts val="6305"/>
              </a:lnSpc>
            </a:pPr>
            <a:r>
              <a:rPr lang="en-US" sz="4504">
                <a:solidFill>
                  <a:srgbClr val="193C36"/>
                </a:solidFill>
                <a:latin typeface="Canva Sans"/>
              </a:rPr>
              <a:t>-All-or-nothing thinking</a:t>
            </a:r>
          </a:p>
          <a:p>
            <a:pPr>
              <a:lnSpc>
                <a:spcPts val="6305"/>
              </a:lnSpc>
            </a:pPr>
            <a:endParaRPr lang="en-US" sz="4504">
              <a:solidFill>
                <a:srgbClr val="193C36"/>
              </a:solidFill>
              <a:latin typeface="Canva Sans"/>
            </a:endParaRPr>
          </a:p>
          <a:p>
            <a:pPr>
              <a:lnSpc>
                <a:spcPts val="6305"/>
              </a:lnSpc>
            </a:pPr>
            <a:r>
              <a:rPr lang="en-US" sz="4504">
                <a:solidFill>
                  <a:srgbClr val="193C36"/>
                </a:solidFill>
                <a:latin typeface="Canva Sans"/>
              </a:rPr>
              <a:t>-Over-generalizing</a:t>
            </a:r>
          </a:p>
          <a:p>
            <a:pPr>
              <a:lnSpc>
                <a:spcPts val="6305"/>
              </a:lnSpc>
            </a:pPr>
            <a:endParaRPr lang="en-US" sz="4504">
              <a:solidFill>
                <a:srgbClr val="193C36"/>
              </a:solidFill>
              <a:latin typeface="Canva Sans"/>
            </a:endParaRPr>
          </a:p>
          <a:p>
            <a:pPr>
              <a:lnSpc>
                <a:spcPts val="6305"/>
              </a:lnSpc>
            </a:pPr>
            <a:r>
              <a:rPr lang="en-US" sz="4504">
                <a:solidFill>
                  <a:srgbClr val="193C36"/>
                </a:solidFill>
                <a:latin typeface="Canva Sans"/>
              </a:rPr>
              <a:t>-Catastrophizing</a:t>
            </a:r>
          </a:p>
          <a:p>
            <a:pPr>
              <a:lnSpc>
                <a:spcPts val="6305"/>
              </a:lnSpc>
            </a:pPr>
            <a:endParaRPr lang="en-US" sz="4504">
              <a:solidFill>
                <a:srgbClr val="193C36"/>
              </a:solidFill>
              <a:latin typeface="Canva Sans"/>
            </a:endParaRPr>
          </a:p>
          <a:p>
            <a:pPr>
              <a:lnSpc>
                <a:spcPts val="6305"/>
              </a:lnSpc>
            </a:pPr>
            <a:r>
              <a:rPr lang="en-US" sz="4504">
                <a:solidFill>
                  <a:srgbClr val="193C36"/>
                </a:solidFill>
                <a:latin typeface="Canva Sans"/>
              </a:rPr>
              <a:t>-Shoulds, musts, out-tos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extBox 2"/>
          <p:cNvSpPr txBox="1"/>
          <p:nvPr/>
        </p:nvSpPr>
        <p:spPr>
          <a:xfrm>
            <a:off x="2760699" y="2131864"/>
            <a:ext cx="9523338" cy="2266231"/>
          </a:xfrm>
          <a:prstGeom prst="rect">
            <a:avLst/>
          </a:prstGeom>
        </p:spPr>
        <p:txBody>
          <a:bodyPr lIns="0" tIns="0" rIns="0" bIns="0" rtlCol="0" anchor="t">
            <a:spAutoFit/>
          </a:bodyPr>
          <a:lstStyle/>
          <a:p>
            <a:pPr>
              <a:lnSpc>
                <a:spcPts val="8800"/>
              </a:lnSpc>
            </a:pPr>
            <a:r>
              <a:rPr lang="en-US" sz="8000">
                <a:solidFill>
                  <a:srgbClr val="193C36"/>
                </a:solidFill>
                <a:latin typeface="Forum"/>
              </a:rPr>
              <a:t>To be significant is an innate human desire </a:t>
            </a:r>
          </a:p>
        </p:txBody>
      </p:sp>
      <p:sp>
        <p:nvSpPr>
          <p:cNvPr id="3" name="TextBox 3"/>
          <p:cNvSpPr txBox="1"/>
          <p:nvPr/>
        </p:nvSpPr>
        <p:spPr>
          <a:xfrm>
            <a:off x="5426932" y="5878273"/>
            <a:ext cx="12353684" cy="2739463"/>
          </a:xfrm>
          <a:prstGeom prst="rect">
            <a:avLst/>
          </a:prstGeom>
        </p:spPr>
        <p:txBody>
          <a:bodyPr lIns="0" tIns="0" rIns="0" bIns="0" rtlCol="0" anchor="t">
            <a:spAutoFit/>
          </a:bodyPr>
          <a:lstStyle/>
          <a:p>
            <a:pPr>
              <a:lnSpc>
                <a:spcPts val="5360"/>
              </a:lnSpc>
            </a:pPr>
            <a:r>
              <a:rPr lang="en-US" sz="3829">
                <a:solidFill>
                  <a:srgbClr val="193C36"/>
                </a:solidFill>
                <a:latin typeface="Overpass Light Bold"/>
              </a:rPr>
              <a:t>"Authentic asceticism is usually quite ordinary, not very exciting at all." -Gerald G. May, Addiction and Grace </a:t>
            </a:r>
          </a:p>
          <a:p>
            <a:pPr>
              <a:lnSpc>
                <a:spcPts val="5360"/>
              </a:lnSpc>
            </a:pPr>
            <a:endParaRPr lang="en-US" sz="3829">
              <a:solidFill>
                <a:srgbClr val="193C36"/>
              </a:solidFill>
              <a:latin typeface="Overpass Light Bold"/>
            </a:endParaRPr>
          </a:p>
          <a:p>
            <a:pPr>
              <a:lnSpc>
                <a:spcPts val="5360"/>
              </a:lnSpc>
              <a:spcBef>
                <a:spcPct val="0"/>
              </a:spcBef>
            </a:pPr>
            <a:endParaRPr lang="en-US" sz="3829">
              <a:solidFill>
                <a:srgbClr val="193C36"/>
              </a:solidFill>
              <a:latin typeface="Overpass Light Bold"/>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27311" y="4175637"/>
            <a:ext cx="1331989" cy="130777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63328" y="7064492"/>
            <a:ext cx="1682886" cy="179725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13733" y="6881515"/>
            <a:ext cx="864962" cy="90442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567301">
            <a:off x="11979596" y="510301"/>
            <a:ext cx="4252155" cy="36723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extBox 2"/>
          <p:cNvSpPr txBox="1"/>
          <p:nvPr/>
        </p:nvSpPr>
        <p:spPr>
          <a:xfrm>
            <a:off x="1301134" y="2273529"/>
            <a:ext cx="11098844" cy="925291"/>
          </a:xfrm>
          <a:prstGeom prst="rect">
            <a:avLst/>
          </a:prstGeom>
        </p:spPr>
        <p:txBody>
          <a:bodyPr lIns="0" tIns="0" rIns="0" bIns="0" rtlCol="0" anchor="t">
            <a:spAutoFit/>
          </a:bodyPr>
          <a:lstStyle/>
          <a:p>
            <a:pPr>
              <a:lnSpc>
                <a:spcPts val="7040"/>
              </a:lnSpc>
            </a:pPr>
            <a:r>
              <a:rPr lang="en-US" sz="6400">
                <a:solidFill>
                  <a:srgbClr val="193C36"/>
                </a:solidFill>
                <a:latin typeface="Forum"/>
              </a:rPr>
              <a:t>WHY DO WE PROCRASTINATE?</a:t>
            </a:r>
          </a:p>
        </p:txBody>
      </p:sp>
      <p:sp>
        <p:nvSpPr>
          <p:cNvPr id="3" name="TextBox 3"/>
          <p:cNvSpPr txBox="1"/>
          <p:nvPr/>
        </p:nvSpPr>
        <p:spPr>
          <a:xfrm>
            <a:off x="6508426" y="4521975"/>
            <a:ext cx="10750874" cy="2210258"/>
          </a:xfrm>
          <a:prstGeom prst="rect">
            <a:avLst/>
          </a:prstGeom>
        </p:spPr>
        <p:txBody>
          <a:bodyPr lIns="0" tIns="0" rIns="0" bIns="0" rtlCol="0" anchor="t">
            <a:spAutoFit/>
          </a:bodyPr>
          <a:lstStyle/>
          <a:p>
            <a:pPr>
              <a:lnSpc>
                <a:spcPts val="5843"/>
              </a:lnSpc>
            </a:pPr>
            <a:r>
              <a:rPr lang="en-US" sz="4173">
                <a:solidFill>
                  <a:srgbClr val="193C36"/>
                </a:solidFill>
                <a:latin typeface="Overpass Light Bold"/>
              </a:rPr>
              <a:t>-Procrastination is closely linked to anxiety</a:t>
            </a:r>
          </a:p>
          <a:p>
            <a:pPr>
              <a:lnSpc>
                <a:spcPts val="5843"/>
              </a:lnSpc>
              <a:spcBef>
                <a:spcPct val="0"/>
              </a:spcBef>
            </a:pPr>
            <a:r>
              <a:rPr lang="en-US" sz="4173">
                <a:solidFill>
                  <a:srgbClr val="193C36"/>
                </a:solidFill>
                <a:latin typeface="Overpass Light Bold"/>
              </a:rPr>
              <a:t>-Some groups are more prone to anxiety than others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281649" y="-45322"/>
            <a:ext cx="4376304" cy="463770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62535">
            <a:off x="11961158" y="354757"/>
            <a:ext cx="2594329" cy="296033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99052" y="1189167"/>
            <a:ext cx="874214" cy="91410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7089167"/>
            <a:ext cx="2031097" cy="216913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0382" y="5361708"/>
            <a:ext cx="1989232" cy="25562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extBox 2"/>
          <p:cNvSpPr txBox="1"/>
          <p:nvPr/>
        </p:nvSpPr>
        <p:spPr>
          <a:xfrm>
            <a:off x="1028700" y="1693843"/>
            <a:ext cx="11098844" cy="2708562"/>
          </a:xfrm>
          <a:prstGeom prst="rect">
            <a:avLst/>
          </a:prstGeom>
        </p:spPr>
        <p:txBody>
          <a:bodyPr lIns="0" tIns="0" rIns="0" bIns="0" rtlCol="0" anchor="t">
            <a:spAutoFit/>
          </a:bodyPr>
          <a:lstStyle/>
          <a:p>
            <a:pPr>
              <a:lnSpc>
                <a:spcPts val="7040"/>
              </a:lnSpc>
            </a:pPr>
            <a:r>
              <a:rPr lang="en-US" sz="6400">
                <a:solidFill>
                  <a:srgbClr val="193C36"/>
                </a:solidFill>
                <a:latin typeface="Forum"/>
              </a:rPr>
              <a:t>*COUGH*</a:t>
            </a:r>
          </a:p>
          <a:p>
            <a:pPr>
              <a:lnSpc>
                <a:spcPts val="7040"/>
              </a:lnSpc>
            </a:pPr>
            <a:r>
              <a:rPr lang="en-US" sz="6400">
                <a:solidFill>
                  <a:srgbClr val="193C36"/>
                </a:solidFill>
                <a:latin typeface="Forum"/>
              </a:rPr>
              <a:t>THE ADHD BRAIN </a:t>
            </a:r>
          </a:p>
          <a:p>
            <a:pPr>
              <a:lnSpc>
                <a:spcPts val="7040"/>
              </a:lnSpc>
            </a:pPr>
            <a:r>
              <a:rPr lang="en-US" sz="6400">
                <a:solidFill>
                  <a:srgbClr val="193C36"/>
                </a:solidFill>
                <a:latin typeface="Forum"/>
              </a:rPr>
              <a:t>*COUGH* </a:t>
            </a:r>
          </a:p>
        </p:txBody>
      </p:sp>
      <p:sp>
        <p:nvSpPr>
          <p:cNvPr id="3" name="TextBox 3"/>
          <p:cNvSpPr txBox="1"/>
          <p:nvPr/>
        </p:nvSpPr>
        <p:spPr>
          <a:xfrm>
            <a:off x="4201296" y="3890018"/>
            <a:ext cx="10750874" cy="6769765"/>
          </a:xfrm>
          <a:prstGeom prst="rect">
            <a:avLst/>
          </a:prstGeom>
        </p:spPr>
        <p:txBody>
          <a:bodyPr lIns="0" tIns="0" rIns="0" bIns="0" rtlCol="0" anchor="t">
            <a:spAutoFit/>
          </a:bodyPr>
          <a:lstStyle/>
          <a:p>
            <a:pPr>
              <a:lnSpc>
                <a:spcPts val="4863"/>
              </a:lnSpc>
            </a:pPr>
            <a:r>
              <a:rPr lang="en-US" sz="3473" dirty="0">
                <a:solidFill>
                  <a:srgbClr val="193C36"/>
                </a:solidFill>
                <a:latin typeface="Overpass Light Bold"/>
              </a:rPr>
              <a:t>Join us for 6 sessions where we’ll discuss the ADHD brain, share our experiences of living with our bizarre and gifted minds, discuss skills and strategies, and brainstorm ways to help our community be more ADHD-informed.</a:t>
            </a:r>
          </a:p>
          <a:p>
            <a:pPr>
              <a:lnSpc>
                <a:spcPts val="4863"/>
              </a:lnSpc>
            </a:pPr>
            <a:endParaRPr lang="en-US" sz="3473" dirty="0">
              <a:solidFill>
                <a:srgbClr val="193C36"/>
              </a:solidFill>
              <a:latin typeface="Overpass Light Bold"/>
            </a:endParaRPr>
          </a:p>
          <a:p>
            <a:pPr>
              <a:lnSpc>
                <a:spcPts val="4863"/>
              </a:lnSpc>
            </a:pPr>
            <a:r>
              <a:rPr lang="en-US" sz="3473" dirty="0">
                <a:solidFill>
                  <a:srgbClr val="193C36"/>
                </a:solidFill>
                <a:latin typeface="Overpass Light Bold"/>
              </a:rPr>
              <a:t>-Date: Tuesday afternoons beginning-1/24/23, ending-2/28/23</a:t>
            </a:r>
          </a:p>
          <a:p>
            <a:pPr>
              <a:lnSpc>
                <a:spcPts val="4863"/>
              </a:lnSpc>
            </a:pPr>
            <a:r>
              <a:rPr lang="en-US" sz="3473" dirty="0">
                <a:solidFill>
                  <a:srgbClr val="193C36"/>
                </a:solidFill>
                <a:latin typeface="Overpass Light Bold"/>
              </a:rPr>
              <a:t>-Times: 3:45pm-4:45pm</a:t>
            </a:r>
          </a:p>
          <a:p>
            <a:pPr>
              <a:lnSpc>
                <a:spcPts val="4863"/>
              </a:lnSpc>
            </a:pPr>
            <a:r>
              <a:rPr lang="en-US" sz="3473" dirty="0">
                <a:solidFill>
                  <a:srgbClr val="193C36"/>
                </a:solidFill>
                <a:latin typeface="Overpass Light Bold"/>
              </a:rPr>
              <a:t>-Location: </a:t>
            </a:r>
            <a:r>
              <a:rPr lang="en-US" sz="3473" dirty="0" err="1">
                <a:solidFill>
                  <a:srgbClr val="193C36"/>
                </a:solidFill>
                <a:latin typeface="Overpass Light Bold"/>
              </a:rPr>
              <a:t>Hannay</a:t>
            </a:r>
            <a:r>
              <a:rPr lang="en-US" sz="3473" dirty="0">
                <a:solidFill>
                  <a:srgbClr val="193C36"/>
                </a:solidFill>
                <a:latin typeface="Overpass Light Bold"/>
              </a:rPr>
              <a:t> Conference Room in Beamer</a:t>
            </a:r>
          </a:p>
          <a:p>
            <a:pPr>
              <a:lnSpc>
                <a:spcPts val="4863"/>
              </a:lnSpc>
              <a:spcBef>
                <a:spcPct val="0"/>
              </a:spcBef>
            </a:pPr>
            <a:endParaRPr lang="en-US" sz="3473" dirty="0">
              <a:solidFill>
                <a:srgbClr val="193C36"/>
              </a:solidFill>
              <a:latin typeface="Overpass Light Bold"/>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62535">
            <a:off x="11961158" y="354757"/>
            <a:ext cx="2594329" cy="296033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699052" y="1189167"/>
            <a:ext cx="874214" cy="914102"/>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7089167"/>
            <a:ext cx="2031097" cy="216913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0382" y="5361708"/>
            <a:ext cx="1989232" cy="25562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1033</Words>
  <Application>Microsoft Office PowerPoint</Application>
  <PresentationFormat>Custom</PresentationFormat>
  <Paragraphs>138</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Overpass Light</vt:lpstr>
      <vt:lpstr>Calibri</vt:lpstr>
      <vt:lpstr>Overpass Light Bold</vt:lpstr>
      <vt:lpstr>Forum</vt:lpstr>
      <vt:lpstr>Canva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Playful Organic Freelance Graphic Designer Marketing Video Presentation</dc:title>
  <cp:lastModifiedBy>Melissa Norton</cp:lastModifiedBy>
  <cp:revision>4</cp:revision>
  <dcterms:created xsi:type="dcterms:W3CDTF">2006-08-16T00:00:00Z</dcterms:created>
  <dcterms:modified xsi:type="dcterms:W3CDTF">2023-01-31T21:48:09Z</dcterms:modified>
  <dc:identifier>DAFYheGrdKw</dc:identifier>
</cp:coreProperties>
</file>