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</p:sldMasterIdLst>
  <p:sldIdLst>
    <p:sldId id="256" r:id="rId4"/>
    <p:sldId id="262" r:id="rId5"/>
    <p:sldId id="257" r:id="rId6"/>
    <p:sldId id="263" r:id="rId7"/>
    <p:sldId id="258" r:id="rId8"/>
    <p:sldId id="259" r:id="rId9"/>
    <p:sldId id="260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0C3B-2591-4DF5-BE81-9EB50F1D7D7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EBB4-BBF4-4336-88D3-3AD686A28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78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0C3B-2591-4DF5-BE81-9EB50F1D7D7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EBB4-BBF4-4336-88D3-3AD686A28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4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0C3B-2591-4DF5-BE81-9EB50F1D7D7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EBB4-BBF4-4336-88D3-3AD686A28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85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FDC5-DAD6-3C43-9C99-21043E6C5F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CD3-AFD0-6845-8CCF-1F3E2C4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03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FDC5-DAD6-3C43-9C99-21043E6C5F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CD3-AFD0-6845-8CCF-1F3E2C4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55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FDC5-DAD6-3C43-9C99-21043E6C5F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CD3-AFD0-6845-8CCF-1F3E2C4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96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FDC5-DAD6-3C43-9C99-21043E6C5F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CD3-AFD0-6845-8CCF-1F3E2C4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73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FDC5-DAD6-3C43-9C99-21043E6C5F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CD3-AFD0-6845-8CCF-1F3E2C4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15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FDC5-DAD6-3C43-9C99-21043E6C5F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CD3-AFD0-6845-8CCF-1F3E2C4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05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FDC5-DAD6-3C43-9C99-21043E6C5F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CD3-AFD0-6845-8CCF-1F3E2C4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73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FDC5-DAD6-3C43-9C99-21043E6C5F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CD3-AFD0-6845-8CCF-1F3E2C4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3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0C3B-2591-4DF5-BE81-9EB50F1D7D7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EBB4-BBF4-4336-88D3-3AD686A28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90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FDC5-DAD6-3C43-9C99-21043E6C5F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CD3-AFD0-6845-8CCF-1F3E2C4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72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FDC5-DAD6-3C43-9C99-21043E6C5F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CD3-AFD0-6845-8CCF-1F3E2C4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7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FDC5-DAD6-3C43-9C99-21043E6C5F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CD3-AFD0-6845-8CCF-1F3E2C4B67D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9009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FDC5-DAD6-3C43-9C99-21043E6C5F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CD3-AFD0-6845-8CCF-1F3E2C4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55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FDC5-DAD6-3C43-9C99-21043E6C5F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CD3-AFD0-6845-8CCF-1F3E2C4B67D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3774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FDC5-DAD6-3C43-9C99-21043E6C5F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CD3-AFD0-6845-8CCF-1F3E2C4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98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FDC5-DAD6-3C43-9C99-21043E6C5F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CD3-AFD0-6845-8CCF-1F3E2C4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39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FDC5-DAD6-3C43-9C99-21043E6C5F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ACD3-AFD0-6845-8CCF-1F3E2C4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0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85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0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0C3B-2591-4DF5-BE81-9EB50F1D7D7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EBB4-BBF4-4336-88D3-3AD686A28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30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07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03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92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77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93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63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13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00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39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582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0C3B-2591-4DF5-BE81-9EB50F1D7D7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EBB4-BBF4-4336-88D3-3AD686A28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165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01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20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35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57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0C3B-2591-4DF5-BE81-9EB50F1D7D7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EBB4-BBF4-4336-88D3-3AD686A28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90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0C3B-2591-4DF5-BE81-9EB50F1D7D7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EBB4-BBF4-4336-88D3-3AD686A28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94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0C3B-2591-4DF5-BE81-9EB50F1D7D7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EBB4-BBF4-4336-88D3-3AD686A28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00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0C3B-2591-4DF5-BE81-9EB50F1D7D7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EBB4-BBF4-4336-88D3-3AD686A28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48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0C3B-2591-4DF5-BE81-9EB50F1D7D7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EBB4-BBF4-4336-88D3-3AD686A28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88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40C3B-2591-4DF5-BE81-9EB50F1D7D74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4EBB4-BBF4-4336-88D3-3AD686A28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236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EFDC5-DAD6-3C43-9C99-21043E6C5F0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F6ACD3-AFD0-6845-8CCF-1F3E2C4B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7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92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AFD5-DB93-E3CA-8A77-DB6658974B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Reading in the </a:t>
            </a:r>
            <a:br>
              <a:rPr lang="en-US" b="1" dirty="0"/>
            </a:br>
            <a:r>
              <a:rPr lang="en-US" b="1" dirty="0"/>
              <a:t>Social Sciences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80A1F-C307-7098-8721-3923A456B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Brian Miller</a:t>
            </a:r>
          </a:p>
          <a:p>
            <a:r>
              <a:rPr lang="en-US" dirty="0"/>
              <a:t>October 4,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8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22470D-7189-2E62-CF83-0BE75EF63C6D}"/>
              </a:ext>
            </a:extLst>
          </p:cNvPr>
          <p:cNvGraphicFramePr>
            <a:graphicFrameLocks noGrp="1"/>
          </p:cNvGraphicFramePr>
          <p:nvPr/>
        </p:nvGraphicFramePr>
        <p:xfrm>
          <a:off x="665018" y="147783"/>
          <a:ext cx="10861963" cy="5940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0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5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4853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Humanities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Social Sciences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Natural</a:t>
                      </a:r>
                      <a:r>
                        <a:rPr lang="en-US" sz="1900" b="1" baseline="0" dirty="0"/>
                        <a:t> Sciences</a:t>
                      </a:r>
                      <a:endParaRPr lang="en-US" sz="19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326">
                <a:tc>
                  <a:txBody>
                    <a:bodyPr/>
                    <a:lstStyle/>
                    <a:p>
                      <a:r>
                        <a:rPr lang="en-US" sz="1900" b="1" dirty="0"/>
                        <a:t>SHORT</a:t>
                      </a:r>
                      <a:r>
                        <a:rPr lang="en-US" sz="1900" b="1" baseline="0" dirty="0"/>
                        <a:t> DESCRIP-TION</a:t>
                      </a:r>
                      <a:endParaRPr lang="en-US" sz="1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Creative expression and reflection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The study and interpretation of the human experience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The study of human behavior and social relationships at all levels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The study</a:t>
                      </a:r>
                      <a:r>
                        <a:rPr lang="en-US" sz="1900" baseline="0" dirty="0"/>
                        <a:t> of </a:t>
                      </a:r>
                      <a:r>
                        <a:rPr lang="en-US" sz="1900" dirty="0"/>
                        <a:t>natural phenomena, </a:t>
                      </a:r>
                      <a:r>
                        <a:rPr lang="en-US" sz="1900" dirty="0">
                          <a:solidFill>
                            <a:srgbClr val="0070C0"/>
                          </a:solidFill>
                        </a:rPr>
                        <a:t>and human health and health-related behaviors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589">
                <a:tc>
                  <a:txBody>
                    <a:bodyPr/>
                    <a:lstStyle/>
                    <a:p>
                      <a:r>
                        <a:rPr lang="en-US" sz="1900" b="1" dirty="0"/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Creating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Producing and interpreting “texts”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Empirical evidence (often scientific</a:t>
                      </a:r>
                      <a:r>
                        <a:rPr lang="en-US" sz="1900" baseline="0" dirty="0"/>
                        <a:t> method)</a:t>
                      </a:r>
                      <a:endParaRPr lang="en-US" sz="1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Scientific method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865">
                <a:tc>
                  <a:txBody>
                    <a:bodyPr/>
                    <a:lstStyle/>
                    <a:p>
                      <a:r>
                        <a:rPr lang="en-US" sz="1900" b="1" dirty="0"/>
                        <a:t>GOALS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Reflection on what it means to be human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Ask/answer questions regarding</a:t>
                      </a:r>
                      <a:r>
                        <a:rPr lang="en-US" sz="1900" baseline="0" dirty="0"/>
                        <a:t> the human condition</a:t>
                      </a:r>
                      <a:endParaRPr lang="en-US" sz="1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Just society, social wrongs righted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Discovery, progress, </a:t>
                      </a:r>
                      <a:r>
                        <a:rPr lang="en-US" sz="1900" dirty="0">
                          <a:solidFill>
                            <a:srgbClr val="0070C0"/>
                          </a:solidFill>
                        </a:rPr>
                        <a:t>justice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5458">
                <a:tc>
                  <a:txBody>
                    <a:bodyPr/>
                    <a:lstStyle/>
                    <a:p>
                      <a:r>
                        <a:rPr lang="en-US" sz="1900" b="1" dirty="0"/>
                        <a:t>CHRISTIAN LIBERAL 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The</a:t>
                      </a:r>
                      <a:r>
                        <a:rPr lang="en-US" sz="1900" baseline="0" dirty="0"/>
                        <a:t> task of co-creation, reflecting the image of God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Promoting knowledge,</a:t>
                      </a:r>
                      <a:r>
                        <a:rPr lang="en-US" sz="1900" baseline="0" dirty="0"/>
                        <a:t> imagination, and wisdom</a:t>
                      </a:r>
                      <a:endParaRPr lang="en-US" sz="1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Restoring</a:t>
                      </a:r>
                      <a:r>
                        <a:rPr lang="en-US" sz="1900" baseline="0" dirty="0"/>
                        <a:t> human relationships</a:t>
                      </a:r>
                      <a:endParaRPr lang="en-US" sz="1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Stewardship of Creation, </a:t>
                      </a:r>
                      <a:r>
                        <a:rPr lang="en-US" sz="1900" dirty="0">
                          <a:solidFill>
                            <a:srgbClr val="0070C0"/>
                          </a:solidFill>
                        </a:rPr>
                        <a:t>promoting human health &amp; flourishing (shalom)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57796D-083B-BA09-0459-15627F4DE772}"/>
              </a:ext>
            </a:extLst>
          </p:cNvPr>
          <p:cNvSpPr txBox="1"/>
          <p:nvPr/>
        </p:nvSpPr>
        <p:spPr>
          <a:xfrm>
            <a:off x="665018" y="6319790"/>
            <a:ext cx="9812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Diagram courtesy Brian Miller. Ideas drawn from Davis, Jeffry C. and Philip G. Ryken. 2012.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Liberal Arts for the Christian Life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Wheaton, IL: Crossway.</a:t>
            </a:r>
          </a:p>
        </p:txBody>
      </p:sp>
    </p:spTree>
    <p:extLst>
      <p:ext uri="{BB962C8B-B14F-4D97-AF65-F5344CB8AC3E}">
        <p14:creationId xmlns:p14="http://schemas.microsoft.com/office/powerpoint/2010/main" val="267131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DF1A-E896-1BA1-A4BB-DAF75BB3A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 of a research article &amp; correspondence to scientific method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F324110-4FF6-ED99-43A8-5701725671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691" y="1930400"/>
          <a:ext cx="10688809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126">
                  <a:extLst>
                    <a:ext uri="{9D8B030D-6E8A-4147-A177-3AD203B41FA5}">
                      <a16:colId xmlns:a16="http://schemas.microsoft.com/office/drawing/2014/main" val="118010497"/>
                    </a:ext>
                  </a:extLst>
                </a:gridCol>
                <a:gridCol w="5858613">
                  <a:extLst>
                    <a:ext uri="{9D8B030D-6E8A-4147-A177-3AD203B41FA5}">
                      <a16:colId xmlns:a16="http://schemas.microsoft.com/office/drawing/2014/main" val="3104925602"/>
                    </a:ext>
                  </a:extLst>
                </a:gridCol>
                <a:gridCol w="2720070">
                  <a:extLst>
                    <a:ext uri="{9D8B030D-6E8A-4147-A177-3AD203B41FA5}">
                      <a16:colId xmlns:a16="http://schemas.microsoft.com/office/drawing/2014/main" val="3703132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Steps in scientific 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341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Abstract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summary of </a:t>
                      </a:r>
                      <a:r>
                        <a:rPr lang="en-US" i="1" dirty="0"/>
                        <a:t>all </a:t>
                      </a:r>
                      <a:r>
                        <a:rPr lang="en-US" i="0" dirty="0"/>
                        <a:t>further sections of the article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661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Reviews previous research, gives context, introduces theory, states one or more hypotheses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Make an observation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Ask a question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Form a hypothesis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243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Describes how data were collected &amp; analyzed, including describing study 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Gather data, carry out experiment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917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Describes and analyzes data, usually includes tables &amp; figures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Analyze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647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Interprets data (often in reference to other research), suggests directions for further research, states limitations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Draw conclusions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Repeat scientific method (iteration)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467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Conclusion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Restates major findings and conclusions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689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03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91A50-FAF1-B98F-1BC1-D8BEC3366890}"/>
              </a:ext>
            </a:extLst>
          </p:cNvPr>
          <p:cNvSpPr txBox="1">
            <a:spLocks/>
          </p:cNvSpPr>
          <p:nvPr/>
        </p:nvSpPr>
        <p:spPr>
          <a:xfrm>
            <a:off x="677333" y="1506279"/>
            <a:ext cx="11231131" cy="49760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ABSTRACT</a:t>
            </a:r>
          </a:p>
          <a:p>
            <a:pPr marL="0" marR="0" lvl="0" indent="-34290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Read this first to get an overview of the entire paper</a:t>
            </a:r>
          </a:p>
          <a:p>
            <a:pPr marL="0" marR="0" lvl="0" indent="-34290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INTRODUCTION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-34290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The literature review is a great resource if you’re planning to do further research on this topic; otherwise you may choose to skim some parts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-34290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Pay attention to the hypotheses; usually stated in last paragraph of Intro</a:t>
            </a:r>
          </a:p>
          <a:p>
            <a:pPr marL="0" marR="0" lvl="0" indent="-34290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METHODS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-34290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Read closely if you are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learning about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or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critiquing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the methods; otherwise you may choose to skim, particularly if the methods are beyond your knowledge level</a:t>
            </a:r>
          </a:p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RESULTS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-34290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Focus on what you particularly want to learn from the article, and how the data support or don’t support the hypothesis </a:t>
            </a:r>
          </a:p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DISCUSSION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-34290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Look for Tables or Figures that summarize the results - Table 1 usually describes the study population, and the last Table usually presents the most important findings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-34290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Read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after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you’ve read the Results, and consider if you agree with the interpretation</a:t>
            </a:r>
          </a:p>
          <a:p>
            <a:pPr marL="0" marR="0" lvl="0" indent="-34290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CONCLUSION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-34290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Not essential, but may provide brief and helpful summary of findings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FCA27D9-F108-DBEF-09CE-53E980DF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44861" cy="1320800"/>
          </a:xfrm>
        </p:spPr>
        <p:txBody>
          <a:bodyPr/>
          <a:lstStyle/>
          <a:p>
            <a:r>
              <a:rPr lang="en-US" dirty="0"/>
              <a:t>Suggestions for reading a scientific article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6FAB39-B01D-9773-EB4B-4C11898AA584}"/>
              </a:ext>
            </a:extLst>
          </p:cNvPr>
          <p:cNvSpPr txBox="1"/>
          <p:nvPr/>
        </p:nvSpPr>
        <p:spPr>
          <a:xfrm>
            <a:off x="6292898" y="1514901"/>
            <a:ext cx="5098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42F1A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 tips: print it out, mark it up, take notes</a:t>
            </a:r>
          </a:p>
        </p:txBody>
      </p:sp>
    </p:spTree>
    <p:extLst>
      <p:ext uri="{BB962C8B-B14F-4D97-AF65-F5344CB8AC3E}">
        <p14:creationId xmlns:p14="http://schemas.microsoft.com/office/powerpoint/2010/main" val="291624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B682-A4F3-5BD8-B899-F2AEA6EF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 in reading epidemiological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182A2-1725-C94F-8637-62DEFFB6F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are possible sources of bias? How might the results not be valid? </a:t>
            </a:r>
          </a:p>
          <a:p>
            <a:r>
              <a:rPr lang="en-US" sz="2400" dirty="0"/>
              <a:t>Who or what is left out of the research? What research questions are not being asked? (questions of justice, representation)</a:t>
            </a:r>
          </a:p>
          <a:p>
            <a:r>
              <a:rPr lang="en-US" sz="2400" dirty="0"/>
              <a:t>How does this research matter to the health of real people in the real world?</a:t>
            </a:r>
          </a:p>
          <a:p>
            <a:r>
              <a:rPr lang="en-US" sz="2400" dirty="0"/>
              <a:t>How do we view the research through the lens of God’s truth and intentions for human beings? </a:t>
            </a:r>
          </a:p>
        </p:txBody>
      </p:sp>
    </p:spTree>
    <p:extLst>
      <p:ext uri="{BB962C8B-B14F-4D97-AF65-F5344CB8AC3E}">
        <p14:creationId xmlns:p14="http://schemas.microsoft.com/office/powerpoint/2010/main" val="1152295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BCF1DF-DCA6-12F4-F2DA-0991D1CC5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7" y="714604"/>
            <a:ext cx="8686800" cy="2012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73F38C-3B1F-51AA-5BAA-BCAC1FF56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27" y="2726800"/>
            <a:ext cx="5896840" cy="382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37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BCF1DF-DCA6-12F4-F2DA-0991D1CC5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7" y="714604"/>
            <a:ext cx="6571673" cy="1522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02E1BE-C9F1-B1B3-D01F-E0B8C48B4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27" y="2236854"/>
            <a:ext cx="5521806" cy="4422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E9C1DE-5F98-364A-0F69-33302CFE5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08000"/>
            <a:ext cx="4393627" cy="615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Reading in the Humanities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Tamara Townsend</a:t>
            </a:r>
          </a:p>
          <a:p>
            <a:r>
              <a:rPr lang="en-US" dirty="0"/>
              <a:t>Associate Professor of Spanish</a:t>
            </a:r>
          </a:p>
        </p:txBody>
      </p:sp>
    </p:spTree>
    <p:extLst>
      <p:ext uri="{BB962C8B-B14F-4D97-AF65-F5344CB8AC3E}">
        <p14:creationId xmlns:p14="http://schemas.microsoft.com/office/powerpoint/2010/main" val="4065015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22470D-7189-2E62-CF83-0BE75EF63C6D}"/>
              </a:ext>
            </a:extLst>
          </p:cNvPr>
          <p:cNvGraphicFramePr>
            <a:graphicFrameLocks noGrp="1"/>
          </p:cNvGraphicFramePr>
          <p:nvPr/>
        </p:nvGraphicFramePr>
        <p:xfrm>
          <a:off x="665018" y="147783"/>
          <a:ext cx="10575637" cy="6114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1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5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8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4853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Humanities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Social Sciences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Natural</a:t>
                      </a:r>
                      <a:r>
                        <a:rPr lang="en-US" sz="1900" b="1" baseline="0" dirty="0"/>
                        <a:t> Sciences</a:t>
                      </a:r>
                      <a:endParaRPr lang="en-US" sz="19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326">
                <a:tc>
                  <a:txBody>
                    <a:bodyPr/>
                    <a:lstStyle/>
                    <a:p>
                      <a:r>
                        <a:rPr lang="en-US" sz="1900" b="1" dirty="0"/>
                        <a:t>SHORT</a:t>
                      </a:r>
                      <a:r>
                        <a:rPr lang="en-US" sz="1900" b="1" baseline="0" dirty="0"/>
                        <a:t> DESCRIP-TION</a:t>
                      </a:r>
                      <a:endParaRPr lang="en-US" sz="1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Creative expression and reflection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The study and interpretation of the human experience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The study of human behavior and social relationships at all levels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The study</a:t>
                      </a:r>
                      <a:r>
                        <a:rPr lang="en-US" sz="1900" baseline="0" dirty="0"/>
                        <a:t> of </a:t>
                      </a:r>
                      <a:r>
                        <a:rPr lang="en-US" sz="1900" dirty="0"/>
                        <a:t>natural phenomena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589">
                <a:tc>
                  <a:txBody>
                    <a:bodyPr/>
                    <a:lstStyle/>
                    <a:p>
                      <a:r>
                        <a:rPr lang="en-US" sz="1900" b="1" dirty="0"/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Creating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Producing and interpreting “texts”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Empirical evidence (often scientific</a:t>
                      </a:r>
                      <a:r>
                        <a:rPr lang="en-US" sz="1900" baseline="0" dirty="0"/>
                        <a:t> method)</a:t>
                      </a:r>
                      <a:endParaRPr lang="en-US" sz="1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Scientific 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865">
                <a:tc>
                  <a:txBody>
                    <a:bodyPr/>
                    <a:lstStyle/>
                    <a:p>
                      <a:r>
                        <a:rPr lang="en-US" sz="1900" b="1" dirty="0"/>
                        <a:t>GOALS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Reflection on what it means to be human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Ask/answer questions regarding</a:t>
                      </a:r>
                      <a:r>
                        <a:rPr lang="en-US" sz="1900" baseline="0" dirty="0"/>
                        <a:t> the human condition</a:t>
                      </a:r>
                      <a:endParaRPr lang="en-US" sz="19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Just society, social wrongs righted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Discovery,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5458">
                <a:tc>
                  <a:txBody>
                    <a:bodyPr/>
                    <a:lstStyle/>
                    <a:p>
                      <a:r>
                        <a:rPr lang="en-US" sz="1900" b="1" dirty="0"/>
                        <a:t>CHRISTIAN LIBERAL 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The</a:t>
                      </a:r>
                      <a:r>
                        <a:rPr lang="en-US" sz="1900" baseline="0" dirty="0"/>
                        <a:t> task of co-creation, reflecting the image of God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Promoting knowledge,</a:t>
                      </a:r>
                      <a:r>
                        <a:rPr lang="en-US" sz="1900" baseline="0" dirty="0"/>
                        <a:t> imagination, and wisdom</a:t>
                      </a:r>
                      <a:endParaRPr lang="en-US" sz="19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Restoring</a:t>
                      </a:r>
                      <a:r>
                        <a:rPr lang="en-US" sz="1900" baseline="0" dirty="0"/>
                        <a:t> human relationships</a:t>
                      </a:r>
                      <a:endParaRPr lang="en-US" sz="1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Stewardship of Creation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57796D-083B-BA09-0459-15627F4DE772}"/>
              </a:ext>
            </a:extLst>
          </p:cNvPr>
          <p:cNvSpPr txBox="1"/>
          <p:nvPr/>
        </p:nvSpPr>
        <p:spPr>
          <a:xfrm>
            <a:off x="665018" y="6319790"/>
            <a:ext cx="9812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Diagram courtesy Brian Miller. Ideas drawn from Davis, Jeffry C. and Philip G. Ryken. 2012.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Liberal Arts for the Christian Life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Wheaton, IL: Crossway.</a:t>
            </a:r>
          </a:p>
        </p:txBody>
      </p:sp>
    </p:spTree>
    <p:extLst>
      <p:ext uri="{BB962C8B-B14F-4D97-AF65-F5344CB8AC3E}">
        <p14:creationId xmlns:p14="http://schemas.microsoft.com/office/powerpoint/2010/main" val="1599091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“texts”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“Texts” understood broadly</a:t>
            </a:r>
          </a:p>
          <a:p>
            <a:r>
              <a:rPr lang="en-US" dirty="0"/>
              <a:t>Traditional literary genres (novels, plays, poetry)</a:t>
            </a:r>
          </a:p>
          <a:p>
            <a:r>
              <a:rPr lang="en-US" dirty="0"/>
              <a:t>Other cultural products (film, advertisements, museum display)</a:t>
            </a:r>
          </a:p>
          <a:p>
            <a:r>
              <a:rPr lang="en-US" dirty="0"/>
              <a:t>Primary, secondary, theoretical (tertiary)?</a:t>
            </a:r>
          </a:p>
        </p:txBody>
      </p:sp>
    </p:spTree>
    <p:extLst>
      <p:ext uri="{BB962C8B-B14F-4D97-AF65-F5344CB8AC3E}">
        <p14:creationId xmlns:p14="http://schemas.microsoft.com/office/powerpoint/2010/main" val="349755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Primary, secondary, theoretical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texts: literary works (historical documents, philosophical essays, the Bible)</a:t>
            </a:r>
          </a:p>
          <a:p>
            <a:r>
              <a:rPr lang="en-US" dirty="0"/>
              <a:t>Secondary texts: articles (or textbooks, websites, etc.) discussing the meaning of those primary works. Typically looking at one particular theme or aspect of the work’s meaning or interpretation, guided by a certain set of theoretical questions</a:t>
            </a:r>
          </a:p>
          <a:p>
            <a:r>
              <a:rPr lang="en-US" dirty="0"/>
              <a:t>Theoretical texts: describe these guiding questions</a:t>
            </a:r>
          </a:p>
        </p:txBody>
      </p:sp>
    </p:spTree>
    <p:extLst>
      <p:ext uri="{BB962C8B-B14F-4D97-AF65-F5344CB8AC3E}">
        <p14:creationId xmlns:p14="http://schemas.microsoft.com/office/powerpoint/2010/main" val="35587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22470D-7189-2E62-CF83-0BE75EF63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48174"/>
              </p:ext>
            </p:extLst>
          </p:nvPr>
        </p:nvGraphicFramePr>
        <p:xfrm>
          <a:off x="1458141" y="275698"/>
          <a:ext cx="9275717" cy="6044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3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5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5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5812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Humanities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Social Sciences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/>
                        <a:t>Natural</a:t>
                      </a:r>
                      <a:r>
                        <a:rPr lang="en-US" sz="1900" b="1" baseline="0" dirty="0"/>
                        <a:t> Sciences</a:t>
                      </a:r>
                      <a:endParaRPr lang="en-US" sz="19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421">
                <a:tc>
                  <a:txBody>
                    <a:bodyPr/>
                    <a:lstStyle/>
                    <a:p>
                      <a:r>
                        <a:rPr lang="en-US" sz="1900" b="1" dirty="0"/>
                        <a:t>SHORT</a:t>
                      </a:r>
                      <a:r>
                        <a:rPr lang="en-US" sz="1900" b="1" baseline="0" dirty="0"/>
                        <a:t> DESCRIPTION</a:t>
                      </a:r>
                      <a:endParaRPr lang="en-US" sz="1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Creative expression and reflection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The study and interpretation of the human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The study of human behavior and social relationships at all levels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The study</a:t>
                      </a:r>
                      <a:r>
                        <a:rPr lang="en-US" sz="1900" baseline="0" dirty="0"/>
                        <a:t> of </a:t>
                      </a:r>
                      <a:r>
                        <a:rPr lang="en-US" sz="1900" dirty="0"/>
                        <a:t>natural phenomena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701">
                <a:tc>
                  <a:txBody>
                    <a:bodyPr/>
                    <a:lstStyle/>
                    <a:p>
                      <a:r>
                        <a:rPr lang="en-US" sz="1900" b="1" dirty="0"/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Creating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Producing and interpreting “texts”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Empirical evidence (often scientific</a:t>
                      </a:r>
                      <a:r>
                        <a:rPr lang="en-US" sz="1900" baseline="0" dirty="0"/>
                        <a:t> method)</a:t>
                      </a:r>
                      <a:endParaRPr lang="en-US" sz="1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Scientific 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2891">
                <a:tc>
                  <a:txBody>
                    <a:bodyPr/>
                    <a:lstStyle/>
                    <a:p>
                      <a:r>
                        <a:rPr lang="en-US" sz="1900" b="1" dirty="0"/>
                        <a:t>GOALS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Reflection on what it means to be human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Ask/answer questions regarding</a:t>
                      </a:r>
                      <a:r>
                        <a:rPr lang="en-US" sz="1900" baseline="0" dirty="0"/>
                        <a:t> the human condition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Just society, social wrongs righted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Discovery,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2891">
                <a:tc>
                  <a:txBody>
                    <a:bodyPr/>
                    <a:lstStyle/>
                    <a:p>
                      <a:r>
                        <a:rPr lang="en-US" sz="1900" b="1" dirty="0"/>
                        <a:t>CHRISTIAN LIBERAL 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The</a:t>
                      </a:r>
                      <a:r>
                        <a:rPr lang="en-US" sz="1900" baseline="0" dirty="0"/>
                        <a:t> task of co-creation, reflecting the image of God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Promoting knowledge,</a:t>
                      </a:r>
                      <a:r>
                        <a:rPr lang="en-US" sz="1900" baseline="0" dirty="0"/>
                        <a:t> imagination, and wisdom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Restoring</a:t>
                      </a:r>
                      <a:r>
                        <a:rPr lang="en-US" sz="1900" baseline="0" dirty="0"/>
                        <a:t> human relationships</a:t>
                      </a:r>
                      <a:endParaRPr lang="en-US" sz="1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Stewardship of Creation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57796D-083B-BA09-0459-15627F4DE772}"/>
              </a:ext>
            </a:extLst>
          </p:cNvPr>
          <p:cNvSpPr txBox="1"/>
          <p:nvPr/>
        </p:nvSpPr>
        <p:spPr>
          <a:xfrm>
            <a:off x="1714499" y="6319790"/>
            <a:ext cx="876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Ideas drawn from Davis, Jeffry C. and Philip G. Ryken. 2012. </a:t>
            </a:r>
            <a:r>
              <a:rPr lang="en-US" sz="1400" i="1" dirty="0"/>
              <a:t>Liberal Arts for the Christian Life</a:t>
            </a:r>
            <a:r>
              <a:rPr lang="en-US" sz="1400" dirty="0"/>
              <a:t>. Wheaton, IL: Crossway.</a:t>
            </a:r>
          </a:p>
        </p:txBody>
      </p:sp>
    </p:spTree>
    <p:extLst>
      <p:ext uri="{BB962C8B-B14F-4D97-AF65-F5344CB8AC3E}">
        <p14:creationId xmlns:p14="http://schemas.microsoft.com/office/powerpoint/2010/main" val="1760544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Primary Texts (in literature)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3180" y="1853248"/>
            <a:ext cx="2501945" cy="419576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454401" y="1588656"/>
            <a:ext cx="6596434" cy="4667682"/>
          </a:xfrm>
        </p:spPr>
        <p:txBody>
          <a:bodyPr/>
          <a:lstStyle/>
          <a:p>
            <a:r>
              <a:rPr lang="en-US" dirty="0"/>
              <a:t>Form</a:t>
            </a:r>
          </a:p>
          <a:p>
            <a:pPr lvl="1"/>
            <a:r>
              <a:rPr lang="en-US" dirty="0"/>
              <a:t>Genre, divisions, style, language</a:t>
            </a:r>
          </a:p>
          <a:p>
            <a:r>
              <a:rPr lang="en-US" dirty="0"/>
              <a:t>Content</a:t>
            </a:r>
          </a:p>
          <a:p>
            <a:pPr lvl="1"/>
            <a:r>
              <a:rPr lang="en-US" dirty="0"/>
              <a:t>characters, plot, setting, major themes, message</a:t>
            </a:r>
          </a:p>
          <a:p>
            <a:r>
              <a:rPr lang="en-US" dirty="0"/>
              <a:t>Context</a:t>
            </a:r>
          </a:p>
          <a:p>
            <a:pPr lvl="1"/>
            <a:r>
              <a:rPr lang="en-US" dirty="0"/>
              <a:t>author’s life, cultural values, historical events, other texts of the time period</a:t>
            </a:r>
          </a:p>
        </p:txBody>
      </p:sp>
    </p:spTree>
    <p:extLst>
      <p:ext uri="{BB962C8B-B14F-4D97-AF65-F5344CB8AC3E}">
        <p14:creationId xmlns:p14="http://schemas.microsoft.com/office/powerpoint/2010/main" val="1164338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Secondary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59346"/>
            <a:ext cx="8946541" cy="4789054"/>
          </a:xfrm>
        </p:spPr>
        <p:txBody>
          <a:bodyPr>
            <a:normAutofit/>
          </a:bodyPr>
          <a:lstStyle/>
          <a:p>
            <a:r>
              <a:rPr lang="en-US" dirty="0"/>
              <a:t>What is the author’s thesis? Usually stated near the beginning and in the conclusion. </a:t>
            </a:r>
          </a:p>
          <a:p>
            <a:r>
              <a:rPr lang="en-US" dirty="0"/>
              <a:t>What aspects of the primary text do they focus on to support the thesis? What do they leave out?</a:t>
            </a:r>
          </a:p>
          <a:p>
            <a:r>
              <a:rPr lang="en-US" dirty="0"/>
              <a:t>What is the author’s theoretical approach? (Can be a combination of theories.)</a:t>
            </a:r>
          </a:p>
          <a:p>
            <a:r>
              <a:rPr lang="en-US" dirty="0"/>
              <a:t>Some examples:</a:t>
            </a:r>
          </a:p>
          <a:p>
            <a:r>
              <a:rPr lang="en-US" dirty="0"/>
              <a:t>economic relationships (Marxism); gender dynamics (feminism); ethnic identity (postcolonial theory, critical race theory); characters’ personal struggles (psychoanalysis); opposing meanings that co-exist within the work without resolving (deconstruction); how the work’s meaning has changed over time and in different contexts (new historicism)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23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Feminist approach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Parker Aronson, Stacey L. “They Said, She Said: Making the Case for Rape in </a:t>
            </a:r>
            <a:r>
              <a:rPr lang="en-US" i="1" dirty="0" err="1"/>
              <a:t>Fuenteovejuna</a:t>
            </a:r>
            <a:r>
              <a:rPr lang="en-US" dirty="0"/>
              <a:t>.” </a:t>
            </a:r>
            <a:r>
              <a:rPr lang="en-US" i="1" dirty="0"/>
              <a:t>Bulletin of the </a:t>
            </a:r>
            <a:r>
              <a:rPr lang="en-US" dirty="0" err="1"/>
              <a:t>Comediantes</a:t>
            </a:r>
            <a:r>
              <a:rPr lang="en-US" dirty="0"/>
              <a:t>, vol. 67, no. 2, 2015, pp. 33-47.</a:t>
            </a:r>
          </a:p>
          <a:p>
            <a:r>
              <a:rPr lang="en-US" dirty="0"/>
              <a:t>Thesis: The author discusses 17</a:t>
            </a:r>
            <a:r>
              <a:rPr lang="en-US" baseline="30000" dirty="0"/>
              <a:t>th</a:t>
            </a:r>
            <a:r>
              <a:rPr lang="en-US" dirty="0"/>
              <a:t> century attitudes toward—and literary </a:t>
            </a:r>
            <a:r>
              <a:rPr lang="en-US" dirty="0" err="1"/>
              <a:t>portayals</a:t>
            </a:r>
            <a:r>
              <a:rPr lang="en-US" dirty="0"/>
              <a:t> of—gender violence, as well as the reactions of many 20</a:t>
            </a:r>
            <a:r>
              <a:rPr lang="en-US" baseline="30000" dirty="0"/>
              <a:t>th</a:t>
            </a:r>
            <a:r>
              <a:rPr lang="en-US" dirty="0"/>
              <a:t> century scholars to the play’s pivotal (implied) rape scene.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 historicist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Parker, Jason T. “Recruiting the Literary Tradition: Lope de Vega’s </a:t>
            </a:r>
            <a:r>
              <a:rPr lang="en-US" i="1" dirty="0" err="1"/>
              <a:t>Fuenteovejuna</a:t>
            </a:r>
            <a:r>
              <a:rPr lang="en-US" dirty="0"/>
              <a:t> as Cultural Weapon during the Spanish Civil War.” </a:t>
            </a:r>
            <a:r>
              <a:rPr lang="en-US" i="1" dirty="0"/>
              <a:t>Bulletin of the </a:t>
            </a:r>
            <a:r>
              <a:rPr lang="en-US" dirty="0" err="1"/>
              <a:t>Comediantes</a:t>
            </a:r>
            <a:r>
              <a:rPr lang="en-US" dirty="0"/>
              <a:t>, vol. 62, no.1, 2010, pp. 123-43.</a:t>
            </a:r>
          </a:p>
          <a:p>
            <a:r>
              <a:rPr lang="en-US" dirty="0"/>
              <a:t>Thesis: The author discovered that the two opposing sides of the Spanish Civil War both found inspiration for their respective causes in Lope’s classic </a:t>
            </a:r>
            <a:r>
              <a:rPr lang="en-US" i="1" dirty="0" err="1"/>
              <a:t>Fuenteovejuna</a:t>
            </a:r>
            <a:r>
              <a:rPr lang="en-US" dirty="0"/>
              <a:t>. Each side emphasized some aspects of the play’s complex meaning and downplayed others.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Deconstructive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3321627" cy="3589338"/>
          </a:xfrm>
        </p:spPr>
        <p:txBody>
          <a:bodyPr>
            <a:normAutofit/>
          </a:bodyPr>
          <a:lstStyle/>
          <a:p>
            <a:r>
              <a:rPr lang="en-US" dirty="0"/>
              <a:t>Stroud, Matthew D. “The Play of Means and Ends: Justice in Lope’s </a:t>
            </a:r>
            <a:r>
              <a:rPr lang="en-US" i="1" dirty="0" err="1"/>
              <a:t>Fuenteovejuna</a:t>
            </a:r>
            <a:r>
              <a:rPr lang="en-US" dirty="0"/>
              <a:t>.” </a:t>
            </a:r>
            <a:r>
              <a:rPr lang="en-US" i="1" dirty="0" err="1"/>
              <a:t>Neophilologus</a:t>
            </a:r>
            <a:r>
              <a:rPr lang="en-US" dirty="0"/>
              <a:t> vol. 92, 2008, pp. 247-262.</a:t>
            </a:r>
          </a:p>
          <a:p>
            <a:r>
              <a:rPr lang="en-US" dirty="0"/>
              <a:t>Thesis: Most readers agree that the play’s outcome exemplifies justice, but upon considering many conflicting definitions of justice, this conclusion is less clear. One could equally argue that the play exemplifies a Machiavellian attitude of “the ends justify the means,” where the real goal is for the powerful to remain in power.</a:t>
            </a:r>
          </a:p>
        </p:txBody>
      </p:sp>
    </p:spTree>
    <p:extLst>
      <p:ext uri="{BB962C8B-B14F-4D97-AF65-F5344CB8AC3E}">
        <p14:creationId xmlns:p14="http://schemas.microsoft.com/office/powerpoint/2010/main" val="101495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“Big picture” questions you might expect in class at Wheaton College, but many scholars don’t directly address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03312" y="3371273"/>
            <a:ext cx="8946541" cy="2877126"/>
          </a:xfrm>
        </p:spPr>
        <p:txBody>
          <a:bodyPr/>
          <a:lstStyle/>
          <a:p>
            <a:r>
              <a:rPr lang="en-US" dirty="0"/>
              <a:t>How does the work’s theme reflect concerns of the time and culture of original publication?</a:t>
            </a:r>
          </a:p>
          <a:p>
            <a:r>
              <a:rPr lang="en-US" dirty="0"/>
              <a:t>How might this theme be relevant in our own context? How might today’s readers think differently than the original audience?</a:t>
            </a:r>
          </a:p>
          <a:p>
            <a:r>
              <a:rPr lang="en-US" dirty="0"/>
              <a:t>In the Wheaton College classroom: What values or worldview is evident in the text? To what extent is the work’s message compatible with the Gospel? What would a Christian reader affirm in the work? </a:t>
            </a:r>
          </a:p>
        </p:txBody>
      </p:sp>
    </p:spTree>
    <p:extLst>
      <p:ext uri="{BB962C8B-B14F-4D97-AF65-F5344CB8AC3E}">
        <p14:creationId xmlns:p14="http://schemas.microsoft.com/office/powerpoint/2010/main" val="384694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BBDE-E9E9-1D75-4A56-CEB0E4B49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057"/>
            <a:ext cx="10515600" cy="5610906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/>
              <a:t>What is the argument? </a:t>
            </a:r>
          </a:p>
          <a:p>
            <a:pPr marL="0" indent="0" algn="ctr">
              <a:buNone/>
            </a:pPr>
            <a:r>
              <a:rPr lang="en-US" dirty="0"/>
              <a:t>Often clearly stated in the Introduction and Conclusion </a:t>
            </a:r>
            <a:br>
              <a:rPr lang="en-US" dirty="0"/>
            </a:br>
            <a:r>
              <a:rPr lang="en-US" dirty="0"/>
              <a:t>(and abstract for an article)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4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5F1F96-E93D-94B2-C421-47E18E12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265" y="0"/>
            <a:ext cx="4929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9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BBDE-E9E9-1D75-4A56-CEB0E4B49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3475"/>
            <a:ext cx="10515600" cy="561090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b="1" dirty="0"/>
              <a:t>What is the argument? </a:t>
            </a:r>
          </a:p>
          <a:p>
            <a:pPr marL="0" indent="0" algn="ctr">
              <a:buNone/>
            </a:pPr>
            <a:r>
              <a:rPr lang="en-US" dirty="0"/>
              <a:t>Often clearly stated in the Introduction and Conclusion </a:t>
            </a:r>
            <a:br>
              <a:rPr lang="en-US" dirty="0"/>
            </a:br>
            <a:r>
              <a:rPr lang="en-US" dirty="0"/>
              <a:t>(and abstract for an article)</a:t>
            </a:r>
          </a:p>
          <a:p>
            <a:pPr marL="0" indent="0" algn="ctr">
              <a:buNone/>
            </a:pPr>
            <a:endParaRPr lang="en-US" dirty="0"/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Elements of a social science argument: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What is the research question? OR What social phenomena are they interested in understanding/explaining?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What scholarly conversation(s) are they engaging? 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theories are they interacting with?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What methods do they utilize?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What are the findings?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What does it mean (for theories and existing 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research, future research, policy, society, etc.)?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88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BBDE-E9E9-1D75-4A56-CEB0E4B49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057"/>
            <a:ext cx="10515600" cy="5610906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 matters: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Purpose of the work: exploratory, descriptive, explanatory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is the audience (scholars in the same discipline, scholars in different disciplines, policy makers, public, etc.)?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Often discipline-specific: methods, style and formatting (order of writing, citations), jargon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63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BBDE-E9E9-1D75-4A56-CEB0E4B49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057"/>
            <a:ext cx="10515600" cy="5610906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 taking strategies:</a:t>
            </a:r>
            <a:endParaRPr lang="en-GB" sz="3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you summarize the argument in a sentence or in a minute?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argument and trace evidence for it throughout work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Organize notes by different elements of social science argument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paragraph summary of argument and findings + 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paragraph application to your work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4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BBDE-E9E9-1D75-4A56-CEB0E4B49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057"/>
            <a:ext cx="10515600" cy="609600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Resources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45548C3-F3AB-CF89-5E9D-12EAB2D81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35" y="1384662"/>
            <a:ext cx="3228664" cy="498565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3A0680-EB5D-1531-7818-47C54D15512C}"/>
              </a:ext>
            </a:extLst>
          </p:cNvPr>
          <p:cNvSpPr txBox="1">
            <a:spLocks/>
          </p:cNvSpPr>
          <p:nvPr/>
        </p:nvSpPr>
        <p:spPr>
          <a:xfrm>
            <a:off x="7636555" y="2902992"/>
            <a:ext cx="1915209" cy="1052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methods textbooks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89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1532-AC9E-CE37-DA0C-CB0CF2A29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768600"/>
            <a:ext cx="7766936" cy="2298700"/>
          </a:xfrm>
        </p:spPr>
        <p:txBody>
          <a:bodyPr/>
          <a:lstStyle/>
          <a:p>
            <a:r>
              <a:rPr lang="en-US" dirty="0"/>
              <a:t>Reading in the </a:t>
            </a:r>
            <a:br>
              <a:rPr lang="en-US" dirty="0"/>
            </a:br>
            <a:r>
              <a:rPr lang="en-US" dirty="0"/>
              <a:t>Natural Sciences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(or at least in my corner of the Natural Sciences, which is public health &amp; epidemiology)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75002-1B2D-410D-A151-7618A21CB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876333"/>
            <a:ext cx="7766936" cy="1096899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Dr. Allison Ruark</a:t>
            </a:r>
          </a:p>
          <a:p>
            <a:r>
              <a:rPr lang="en-US" sz="2400" dirty="0"/>
              <a:t>Assistant Professor of Public Health</a:t>
            </a:r>
          </a:p>
          <a:p>
            <a:r>
              <a:rPr lang="en-US" sz="2400" dirty="0"/>
              <a:t>Dept. of Biological and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202357138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5467</TotalTime>
  <Words>1723</Words>
  <Application>Microsoft Office PowerPoint</Application>
  <PresentationFormat>Widescreen</PresentationFormat>
  <Paragraphs>195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Courier New</vt:lpstr>
      <vt:lpstr>Trebuchet MS</vt:lpstr>
      <vt:lpstr>Wingdings 3</vt:lpstr>
      <vt:lpstr>Office Theme</vt:lpstr>
      <vt:lpstr>Facet</vt:lpstr>
      <vt:lpstr>Ion</vt:lpstr>
      <vt:lpstr>Reading in the  Social Sciences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in the  Natural Sciences (or at least in my corner of the Natural Sciences, which is public health &amp; epidemiology)  </vt:lpstr>
      <vt:lpstr>PowerPoint Presentation</vt:lpstr>
      <vt:lpstr>Sections of a research article &amp; correspondence to scientific method</vt:lpstr>
      <vt:lpstr>Suggestions for reading a scientific article</vt:lpstr>
      <vt:lpstr>Other considerations in reading epidemiological research</vt:lpstr>
      <vt:lpstr>PowerPoint Presentation</vt:lpstr>
      <vt:lpstr>PowerPoint Presentation</vt:lpstr>
      <vt:lpstr>Reading in the Humanities</vt:lpstr>
      <vt:lpstr>PowerPoint Presentation</vt:lpstr>
      <vt:lpstr>Interpreting “texts”</vt:lpstr>
      <vt:lpstr>Primary, secondary, theoretical texts</vt:lpstr>
      <vt:lpstr>Questions for Primary Texts (in literature)</vt:lpstr>
      <vt:lpstr>Questions for Secondary texts</vt:lpstr>
      <vt:lpstr>Examples</vt:lpstr>
      <vt:lpstr>“Big picture” questions you might expect in class at Wheaton College, but many scholars don’t directly address</vt:lpstr>
    </vt:vector>
  </TitlesOfParts>
  <Company>Wheaton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in the  Social Sciences</dc:title>
  <dc:creator>Brian Miller</dc:creator>
  <cp:lastModifiedBy>Melissa Norton</cp:lastModifiedBy>
  <cp:revision>8</cp:revision>
  <dcterms:created xsi:type="dcterms:W3CDTF">2022-11-02T01:23:10Z</dcterms:created>
  <dcterms:modified xsi:type="dcterms:W3CDTF">2023-11-06T21:26:19Z</dcterms:modified>
</cp:coreProperties>
</file>