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25"/>
  </p:notesMasterIdLst>
  <p:sldIdLst>
    <p:sldId id="256" r:id="rId2"/>
    <p:sldId id="271" r:id="rId3"/>
    <p:sldId id="257" r:id="rId4"/>
    <p:sldId id="258" r:id="rId5"/>
    <p:sldId id="259" r:id="rId6"/>
    <p:sldId id="260" r:id="rId7"/>
    <p:sldId id="261" r:id="rId8"/>
    <p:sldId id="272" r:id="rId9"/>
    <p:sldId id="268" r:id="rId10"/>
    <p:sldId id="262" r:id="rId11"/>
    <p:sldId id="267" r:id="rId12"/>
    <p:sldId id="263" r:id="rId13"/>
    <p:sldId id="264" r:id="rId14"/>
    <p:sldId id="277" r:id="rId15"/>
    <p:sldId id="273" r:id="rId16"/>
    <p:sldId id="275" r:id="rId17"/>
    <p:sldId id="266" r:id="rId18"/>
    <p:sldId id="274" r:id="rId19"/>
    <p:sldId id="278" r:id="rId20"/>
    <p:sldId id="269" r:id="rId21"/>
    <p:sldId id="276" r:id="rId22"/>
    <p:sldId id="279" r:id="rId23"/>
    <p:sldId id="2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05"/>
    <p:restoredTop sz="46515"/>
  </p:normalViewPr>
  <p:slideViewPr>
    <p:cSldViewPr snapToGrid="0">
      <p:cViewPr varScale="1">
        <p:scale>
          <a:sx n="49" d="100"/>
          <a:sy n="49" d="100"/>
        </p:scale>
        <p:origin x="24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0955D0-DE12-4AC7-8001-9C9C0E96E6A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55C64F6-9ABE-4341-BDDF-2FBE3DFB2455}">
      <dgm:prSet/>
      <dgm:spPr/>
      <dgm:t>
        <a:bodyPr/>
        <a:lstStyle/>
        <a:p>
          <a:r>
            <a:rPr lang="en-US" dirty="0"/>
            <a:t>Multitasking</a:t>
          </a:r>
        </a:p>
      </dgm:t>
    </dgm:pt>
    <dgm:pt modelId="{A30EA988-847D-46F3-AA2C-04009B546B24}" type="parTrans" cxnId="{90053001-66DA-4D0F-9207-DF352E955DDB}">
      <dgm:prSet/>
      <dgm:spPr/>
      <dgm:t>
        <a:bodyPr/>
        <a:lstStyle/>
        <a:p>
          <a:endParaRPr lang="en-US"/>
        </a:p>
      </dgm:t>
    </dgm:pt>
    <dgm:pt modelId="{AD28E46A-7C69-40A4-8B4E-BCF25CD7DA4C}" type="sibTrans" cxnId="{90053001-66DA-4D0F-9207-DF352E955DDB}">
      <dgm:prSet/>
      <dgm:spPr/>
      <dgm:t>
        <a:bodyPr/>
        <a:lstStyle/>
        <a:p>
          <a:endParaRPr lang="en-US"/>
        </a:p>
      </dgm:t>
    </dgm:pt>
    <dgm:pt modelId="{35342A5E-AEA0-4E31-8117-2083AAF839EF}">
      <dgm:prSet/>
      <dgm:spPr/>
      <dgm:t>
        <a:bodyPr/>
        <a:lstStyle/>
        <a:p>
          <a:r>
            <a:rPr lang="en-US"/>
            <a:t>Reducing Distractions when Studying</a:t>
          </a:r>
        </a:p>
      </dgm:t>
    </dgm:pt>
    <dgm:pt modelId="{CB878855-E5EB-403C-94CF-F066D4B6894B}" type="parTrans" cxnId="{2AD2C1B2-3B00-483A-BB16-C7E0B916D1B5}">
      <dgm:prSet/>
      <dgm:spPr/>
      <dgm:t>
        <a:bodyPr/>
        <a:lstStyle/>
        <a:p>
          <a:endParaRPr lang="en-US"/>
        </a:p>
      </dgm:t>
    </dgm:pt>
    <dgm:pt modelId="{77657FBB-1587-4D66-B33E-AD23C2455EDA}" type="sibTrans" cxnId="{2AD2C1B2-3B00-483A-BB16-C7E0B916D1B5}">
      <dgm:prSet/>
      <dgm:spPr/>
      <dgm:t>
        <a:bodyPr/>
        <a:lstStyle/>
        <a:p>
          <a:endParaRPr lang="en-US"/>
        </a:p>
      </dgm:t>
    </dgm:pt>
    <dgm:pt modelId="{3298F644-7BD1-4E86-A053-78B86CA6B2C4}">
      <dgm:prSet/>
      <dgm:spPr/>
      <dgm:t>
        <a:bodyPr/>
        <a:lstStyle/>
        <a:p>
          <a:r>
            <a:rPr lang="en-US"/>
            <a:t>Reducing Distractions in the Classroom</a:t>
          </a:r>
        </a:p>
      </dgm:t>
    </dgm:pt>
    <dgm:pt modelId="{595F70A5-E8C0-4B99-9E7E-8F930E592750}" type="parTrans" cxnId="{51255845-6ED8-43DA-990B-C791C25C202E}">
      <dgm:prSet/>
      <dgm:spPr/>
      <dgm:t>
        <a:bodyPr/>
        <a:lstStyle/>
        <a:p>
          <a:endParaRPr lang="en-US"/>
        </a:p>
      </dgm:t>
    </dgm:pt>
    <dgm:pt modelId="{636AE7BF-C64E-4199-8849-23BE23BD2D2B}" type="sibTrans" cxnId="{51255845-6ED8-43DA-990B-C791C25C202E}">
      <dgm:prSet/>
      <dgm:spPr/>
      <dgm:t>
        <a:bodyPr/>
        <a:lstStyle/>
        <a:p>
          <a:endParaRPr lang="en-US"/>
        </a:p>
      </dgm:t>
    </dgm:pt>
    <dgm:pt modelId="{9FBB4C77-46D8-4744-B718-BC8D5A722E5D}">
      <dgm:prSet/>
      <dgm:spPr/>
      <dgm:t>
        <a:bodyPr/>
        <a:lstStyle/>
        <a:p>
          <a:r>
            <a:rPr lang="en-US" dirty="0"/>
            <a:t>Mind Wandering</a:t>
          </a:r>
        </a:p>
      </dgm:t>
    </dgm:pt>
    <dgm:pt modelId="{DC803E98-6102-3040-BBE3-85A6CC21D3D7}" type="parTrans" cxnId="{AC4D1274-DB9D-434F-B3A1-E78963B886B7}">
      <dgm:prSet/>
      <dgm:spPr/>
    </dgm:pt>
    <dgm:pt modelId="{6B4B0867-A6F3-DC43-A2AA-7C15CFD447C1}" type="sibTrans" cxnId="{AC4D1274-DB9D-434F-B3A1-E78963B886B7}">
      <dgm:prSet/>
      <dgm:spPr/>
    </dgm:pt>
    <dgm:pt modelId="{54EB3A26-1184-BE4B-B9EA-29C26DF258C2}" type="pres">
      <dgm:prSet presAssocID="{6C0955D0-DE12-4AC7-8001-9C9C0E96E6A9}" presName="linear" presStyleCnt="0">
        <dgm:presLayoutVars>
          <dgm:animLvl val="lvl"/>
          <dgm:resizeHandles val="exact"/>
        </dgm:presLayoutVars>
      </dgm:prSet>
      <dgm:spPr/>
    </dgm:pt>
    <dgm:pt modelId="{3A14E93B-BE94-2344-90EA-8DEC1C550884}" type="pres">
      <dgm:prSet presAssocID="{F55C64F6-9ABE-4341-BDDF-2FBE3DFB2455}" presName="parentText" presStyleLbl="node1" presStyleIdx="0" presStyleCnt="4" custLinFactY="-1440" custLinFactNeighborY="-100000">
        <dgm:presLayoutVars>
          <dgm:chMax val="0"/>
          <dgm:bulletEnabled val="1"/>
        </dgm:presLayoutVars>
      </dgm:prSet>
      <dgm:spPr/>
    </dgm:pt>
    <dgm:pt modelId="{C6BB0AFA-74B3-F640-933A-77E32D8718F1}" type="pres">
      <dgm:prSet presAssocID="{AD28E46A-7C69-40A4-8B4E-BCF25CD7DA4C}" presName="spacer" presStyleCnt="0"/>
      <dgm:spPr/>
    </dgm:pt>
    <dgm:pt modelId="{C9919C8D-6C2D-2E46-A9DD-422EBB11BC0E}" type="pres">
      <dgm:prSet presAssocID="{35342A5E-AEA0-4E31-8117-2083AAF839EF}" presName="parentText" presStyleLbl="node1" presStyleIdx="1" presStyleCnt="4">
        <dgm:presLayoutVars>
          <dgm:chMax val="0"/>
          <dgm:bulletEnabled val="1"/>
        </dgm:presLayoutVars>
      </dgm:prSet>
      <dgm:spPr/>
    </dgm:pt>
    <dgm:pt modelId="{38E1D332-505A-A44B-BC5B-47AA78AB2B2E}" type="pres">
      <dgm:prSet presAssocID="{77657FBB-1587-4D66-B33E-AD23C2455EDA}" presName="spacer" presStyleCnt="0"/>
      <dgm:spPr/>
    </dgm:pt>
    <dgm:pt modelId="{FF77F434-1EAB-314B-973B-685C5C4048D5}" type="pres">
      <dgm:prSet presAssocID="{3298F644-7BD1-4E86-A053-78B86CA6B2C4}" presName="parentText" presStyleLbl="node1" presStyleIdx="2" presStyleCnt="4">
        <dgm:presLayoutVars>
          <dgm:chMax val="0"/>
          <dgm:bulletEnabled val="1"/>
        </dgm:presLayoutVars>
      </dgm:prSet>
      <dgm:spPr/>
    </dgm:pt>
    <dgm:pt modelId="{252FA946-514E-0B4D-B5A5-3B0837C6C257}" type="pres">
      <dgm:prSet presAssocID="{636AE7BF-C64E-4199-8849-23BE23BD2D2B}" presName="spacer" presStyleCnt="0"/>
      <dgm:spPr/>
    </dgm:pt>
    <dgm:pt modelId="{5013E865-B710-0944-A1DB-A2A4A8EE13FE}" type="pres">
      <dgm:prSet presAssocID="{9FBB4C77-46D8-4744-B718-BC8D5A722E5D}" presName="parentText" presStyleLbl="node1" presStyleIdx="3" presStyleCnt="4" custLinFactY="234294" custLinFactNeighborX="1918" custLinFactNeighborY="300000">
        <dgm:presLayoutVars>
          <dgm:chMax val="0"/>
          <dgm:bulletEnabled val="1"/>
        </dgm:presLayoutVars>
      </dgm:prSet>
      <dgm:spPr/>
    </dgm:pt>
  </dgm:ptLst>
  <dgm:cxnLst>
    <dgm:cxn modelId="{90053001-66DA-4D0F-9207-DF352E955DDB}" srcId="{6C0955D0-DE12-4AC7-8001-9C9C0E96E6A9}" destId="{F55C64F6-9ABE-4341-BDDF-2FBE3DFB2455}" srcOrd="0" destOrd="0" parTransId="{A30EA988-847D-46F3-AA2C-04009B546B24}" sibTransId="{AD28E46A-7C69-40A4-8B4E-BCF25CD7DA4C}"/>
    <dgm:cxn modelId="{51255845-6ED8-43DA-990B-C791C25C202E}" srcId="{6C0955D0-DE12-4AC7-8001-9C9C0E96E6A9}" destId="{3298F644-7BD1-4E86-A053-78B86CA6B2C4}" srcOrd="2" destOrd="0" parTransId="{595F70A5-E8C0-4B99-9E7E-8F930E592750}" sibTransId="{636AE7BF-C64E-4199-8849-23BE23BD2D2B}"/>
    <dgm:cxn modelId="{AC4D1274-DB9D-434F-B3A1-E78963B886B7}" srcId="{6C0955D0-DE12-4AC7-8001-9C9C0E96E6A9}" destId="{9FBB4C77-46D8-4744-B718-BC8D5A722E5D}" srcOrd="3" destOrd="0" parTransId="{DC803E98-6102-3040-BBE3-85A6CC21D3D7}" sibTransId="{6B4B0867-A6F3-DC43-A2AA-7C15CFD447C1}"/>
    <dgm:cxn modelId="{53472299-6C47-F144-A399-2CA42E1FAC7A}" type="presOf" srcId="{6C0955D0-DE12-4AC7-8001-9C9C0E96E6A9}" destId="{54EB3A26-1184-BE4B-B9EA-29C26DF258C2}" srcOrd="0" destOrd="0" presId="urn:microsoft.com/office/officeart/2005/8/layout/vList2"/>
    <dgm:cxn modelId="{DB5D2D9D-4620-B447-B020-44E07315A7F9}" type="presOf" srcId="{3298F644-7BD1-4E86-A053-78B86CA6B2C4}" destId="{FF77F434-1EAB-314B-973B-685C5C4048D5}" srcOrd="0" destOrd="0" presId="urn:microsoft.com/office/officeart/2005/8/layout/vList2"/>
    <dgm:cxn modelId="{2AD2C1B2-3B00-483A-BB16-C7E0B916D1B5}" srcId="{6C0955D0-DE12-4AC7-8001-9C9C0E96E6A9}" destId="{35342A5E-AEA0-4E31-8117-2083AAF839EF}" srcOrd="1" destOrd="0" parTransId="{CB878855-E5EB-403C-94CF-F066D4B6894B}" sibTransId="{77657FBB-1587-4D66-B33E-AD23C2455EDA}"/>
    <dgm:cxn modelId="{281331F4-DDF2-E043-BC2A-D8F6CBD37DF2}" type="presOf" srcId="{F55C64F6-9ABE-4341-BDDF-2FBE3DFB2455}" destId="{3A14E93B-BE94-2344-90EA-8DEC1C550884}" srcOrd="0" destOrd="0" presId="urn:microsoft.com/office/officeart/2005/8/layout/vList2"/>
    <dgm:cxn modelId="{7A5C3DF5-207A-DF4A-A408-91E087C2EF17}" type="presOf" srcId="{9FBB4C77-46D8-4744-B718-BC8D5A722E5D}" destId="{5013E865-B710-0944-A1DB-A2A4A8EE13FE}" srcOrd="0" destOrd="0" presId="urn:microsoft.com/office/officeart/2005/8/layout/vList2"/>
    <dgm:cxn modelId="{4EC08AFE-3268-F04E-83F6-427B46AC5F44}" type="presOf" srcId="{35342A5E-AEA0-4E31-8117-2083AAF839EF}" destId="{C9919C8D-6C2D-2E46-A9DD-422EBB11BC0E}" srcOrd="0" destOrd="0" presId="urn:microsoft.com/office/officeart/2005/8/layout/vList2"/>
    <dgm:cxn modelId="{0908D82A-6958-034E-B8F2-6E42D95C05E9}" type="presParOf" srcId="{54EB3A26-1184-BE4B-B9EA-29C26DF258C2}" destId="{3A14E93B-BE94-2344-90EA-8DEC1C550884}" srcOrd="0" destOrd="0" presId="urn:microsoft.com/office/officeart/2005/8/layout/vList2"/>
    <dgm:cxn modelId="{73291034-3EB1-AA41-A79B-D4062BB9A516}" type="presParOf" srcId="{54EB3A26-1184-BE4B-B9EA-29C26DF258C2}" destId="{C6BB0AFA-74B3-F640-933A-77E32D8718F1}" srcOrd="1" destOrd="0" presId="urn:microsoft.com/office/officeart/2005/8/layout/vList2"/>
    <dgm:cxn modelId="{013A06DA-DAAE-7E48-8318-D0189C11016C}" type="presParOf" srcId="{54EB3A26-1184-BE4B-B9EA-29C26DF258C2}" destId="{C9919C8D-6C2D-2E46-A9DD-422EBB11BC0E}" srcOrd="2" destOrd="0" presId="urn:microsoft.com/office/officeart/2005/8/layout/vList2"/>
    <dgm:cxn modelId="{9906B021-5962-FC42-B2ED-AC7199A4FAFD}" type="presParOf" srcId="{54EB3A26-1184-BE4B-B9EA-29C26DF258C2}" destId="{38E1D332-505A-A44B-BC5B-47AA78AB2B2E}" srcOrd="3" destOrd="0" presId="urn:microsoft.com/office/officeart/2005/8/layout/vList2"/>
    <dgm:cxn modelId="{D671CDB2-7C90-5442-AE2E-D1ABA1CC926D}" type="presParOf" srcId="{54EB3A26-1184-BE4B-B9EA-29C26DF258C2}" destId="{FF77F434-1EAB-314B-973B-685C5C4048D5}" srcOrd="4" destOrd="0" presId="urn:microsoft.com/office/officeart/2005/8/layout/vList2"/>
    <dgm:cxn modelId="{F914E8BC-F894-D842-9412-2C8A74880F11}" type="presParOf" srcId="{54EB3A26-1184-BE4B-B9EA-29C26DF258C2}" destId="{252FA946-514E-0B4D-B5A5-3B0837C6C257}" srcOrd="5" destOrd="0" presId="urn:microsoft.com/office/officeart/2005/8/layout/vList2"/>
    <dgm:cxn modelId="{B08D8338-7DCF-5746-A8DB-76C6B75CC6D0}" type="presParOf" srcId="{54EB3A26-1184-BE4B-B9EA-29C26DF258C2}" destId="{5013E865-B710-0944-A1DB-A2A4A8EE13F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15AED9-C466-4A79-8A58-56C25531173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BF928242-00C9-4A2C-92A9-ECB929A8D8A6}">
      <dgm:prSet/>
      <dgm:spPr/>
      <dgm:t>
        <a:bodyPr/>
        <a:lstStyle/>
        <a:p>
          <a:r>
            <a:rPr lang="en-US"/>
            <a:t>1.  Humans are not good at multitasking</a:t>
          </a:r>
        </a:p>
      </dgm:t>
    </dgm:pt>
    <dgm:pt modelId="{6DB9313E-4F10-4C09-8513-2DD115ECE93C}" type="parTrans" cxnId="{D4260138-5109-44E1-9007-C894A5C965CE}">
      <dgm:prSet/>
      <dgm:spPr/>
      <dgm:t>
        <a:bodyPr/>
        <a:lstStyle/>
        <a:p>
          <a:endParaRPr lang="en-US"/>
        </a:p>
      </dgm:t>
    </dgm:pt>
    <dgm:pt modelId="{6330BDCA-6CA8-4670-B907-0B8ACB20E166}" type="sibTrans" cxnId="{D4260138-5109-44E1-9007-C894A5C965CE}">
      <dgm:prSet/>
      <dgm:spPr/>
      <dgm:t>
        <a:bodyPr/>
        <a:lstStyle/>
        <a:p>
          <a:endParaRPr lang="en-US"/>
        </a:p>
      </dgm:t>
    </dgm:pt>
    <dgm:pt modelId="{1C2D44BB-80DA-4391-88EA-508C3D0C1BDA}">
      <dgm:prSet/>
      <dgm:spPr/>
      <dgm:t>
        <a:bodyPr/>
        <a:lstStyle/>
        <a:p>
          <a:r>
            <a:rPr lang="en-US"/>
            <a:t>2.  If you think you are a good multitasker, go back to #1.</a:t>
          </a:r>
        </a:p>
      </dgm:t>
    </dgm:pt>
    <dgm:pt modelId="{AC301A93-F441-42E2-9157-D704751F6C12}" type="parTrans" cxnId="{8F68B605-A55F-4B96-A371-ECB0F2E55666}">
      <dgm:prSet/>
      <dgm:spPr/>
      <dgm:t>
        <a:bodyPr/>
        <a:lstStyle/>
        <a:p>
          <a:endParaRPr lang="en-US"/>
        </a:p>
      </dgm:t>
    </dgm:pt>
    <dgm:pt modelId="{359F2758-41DC-4D71-9988-3E1420C17874}" type="sibTrans" cxnId="{8F68B605-A55F-4B96-A371-ECB0F2E55666}">
      <dgm:prSet/>
      <dgm:spPr/>
      <dgm:t>
        <a:bodyPr/>
        <a:lstStyle/>
        <a:p>
          <a:endParaRPr lang="en-US"/>
        </a:p>
      </dgm:t>
    </dgm:pt>
    <dgm:pt modelId="{1D4C1A83-6792-964E-A752-7033486520F4}" type="pres">
      <dgm:prSet presAssocID="{EA15AED9-C466-4A79-8A58-56C255311730}" presName="vert0" presStyleCnt="0">
        <dgm:presLayoutVars>
          <dgm:dir/>
          <dgm:animOne val="branch"/>
          <dgm:animLvl val="lvl"/>
        </dgm:presLayoutVars>
      </dgm:prSet>
      <dgm:spPr/>
    </dgm:pt>
    <dgm:pt modelId="{890E4586-8697-4340-B759-A2299EF4C8CA}" type="pres">
      <dgm:prSet presAssocID="{BF928242-00C9-4A2C-92A9-ECB929A8D8A6}" presName="thickLine" presStyleLbl="alignNode1" presStyleIdx="0" presStyleCnt="2"/>
      <dgm:spPr/>
    </dgm:pt>
    <dgm:pt modelId="{F07E3C0F-2D6E-AC45-82F1-24CBD5B32CA3}" type="pres">
      <dgm:prSet presAssocID="{BF928242-00C9-4A2C-92A9-ECB929A8D8A6}" presName="horz1" presStyleCnt="0"/>
      <dgm:spPr/>
    </dgm:pt>
    <dgm:pt modelId="{144D7D32-8D1E-EA4C-9C90-E1E5AF4390E2}" type="pres">
      <dgm:prSet presAssocID="{BF928242-00C9-4A2C-92A9-ECB929A8D8A6}" presName="tx1" presStyleLbl="revTx" presStyleIdx="0" presStyleCnt="2"/>
      <dgm:spPr/>
    </dgm:pt>
    <dgm:pt modelId="{16E16CEE-54EB-044D-9C47-313CE52B5656}" type="pres">
      <dgm:prSet presAssocID="{BF928242-00C9-4A2C-92A9-ECB929A8D8A6}" presName="vert1" presStyleCnt="0"/>
      <dgm:spPr/>
    </dgm:pt>
    <dgm:pt modelId="{0E265B17-A26F-C14C-8001-79912A6D538F}" type="pres">
      <dgm:prSet presAssocID="{1C2D44BB-80DA-4391-88EA-508C3D0C1BDA}" presName="thickLine" presStyleLbl="alignNode1" presStyleIdx="1" presStyleCnt="2"/>
      <dgm:spPr/>
    </dgm:pt>
    <dgm:pt modelId="{001A2AA0-BB13-E14C-B151-D59F4191D4DE}" type="pres">
      <dgm:prSet presAssocID="{1C2D44BB-80DA-4391-88EA-508C3D0C1BDA}" presName="horz1" presStyleCnt="0"/>
      <dgm:spPr/>
    </dgm:pt>
    <dgm:pt modelId="{C1435DBF-2F8A-8942-A104-E1E7D4E19194}" type="pres">
      <dgm:prSet presAssocID="{1C2D44BB-80DA-4391-88EA-508C3D0C1BDA}" presName="tx1" presStyleLbl="revTx" presStyleIdx="1" presStyleCnt="2"/>
      <dgm:spPr/>
    </dgm:pt>
    <dgm:pt modelId="{F6155E28-9467-4F43-947D-8C5E76417521}" type="pres">
      <dgm:prSet presAssocID="{1C2D44BB-80DA-4391-88EA-508C3D0C1BDA}" presName="vert1" presStyleCnt="0"/>
      <dgm:spPr/>
    </dgm:pt>
  </dgm:ptLst>
  <dgm:cxnLst>
    <dgm:cxn modelId="{8F68B605-A55F-4B96-A371-ECB0F2E55666}" srcId="{EA15AED9-C466-4A79-8A58-56C255311730}" destId="{1C2D44BB-80DA-4391-88EA-508C3D0C1BDA}" srcOrd="1" destOrd="0" parTransId="{AC301A93-F441-42E2-9157-D704751F6C12}" sibTransId="{359F2758-41DC-4D71-9988-3E1420C17874}"/>
    <dgm:cxn modelId="{7914D206-FA2E-F04D-9696-B84733F59D12}" type="presOf" srcId="{BF928242-00C9-4A2C-92A9-ECB929A8D8A6}" destId="{144D7D32-8D1E-EA4C-9C90-E1E5AF4390E2}" srcOrd="0" destOrd="0" presId="urn:microsoft.com/office/officeart/2008/layout/LinedList"/>
    <dgm:cxn modelId="{A6800B2C-6332-7C40-AB20-43EC1905773A}" type="presOf" srcId="{1C2D44BB-80DA-4391-88EA-508C3D0C1BDA}" destId="{C1435DBF-2F8A-8942-A104-E1E7D4E19194}" srcOrd="0" destOrd="0" presId="urn:microsoft.com/office/officeart/2008/layout/LinedList"/>
    <dgm:cxn modelId="{D4260138-5109-44E1-9007-C894A5C965CE}" srcId="{EA15AED9-C466-4A79-8A58-56C255311730}" destId="{BF928242-00C9-4A2C-92A9-ECB929A8D8A6}" srcOrd="0" destOrd="0" parTransId="{6DB9313E-4F10-4C09-8513-2DD115ECE93C}" sibTransId="{6330BDCA-6CA8-4670-B907-0B8ACB20E166}"/>
    <dgm:cxn modelId="{EA6294FC-7437-6444-B384-87D9C3843754}" type="presOf" srcId="{EA15AED9-C466-4A79-8A58-56C255311730}" destId="{1D4C1A83-6792-964E-A752-7033486520F4}" srcOrd="0" destOrd="0" presId="urn:microsoft.com/office/officeart/2008/layout/LinedList"/>
    <dgm:cxn modelId="{9B8F819B-22FB-8344-ACBE-E2E05314A179}" type="presParOf" srcId="{1D4C1A83-6792-964E-A752-7033486520F4}" destId="{890E4586-8697-4340-B759-A2299EF4C8CA}" srcOrd="0" destOrd="0" presId="urn:microsoft.com/office/officeart/2008/layout/LinedList"/>
    <dgm:cxn modelId="{09FF13C5-1655-F841-9C3E-9B5247E5CC16}" type="presParOf" srcId="{1D4C1A83-6792-964E-A752-7033486520F4}" destId="{F07E3C0F-2D6E-AC45-82F1-24CBD5B32CA3}" srcOrd="1" destOrd="0" presId="urn:microsoft.com/office/officeart/2008/layout/LinedList"/>
    <dgm:cxn modelId="{6AA0F6D4-B8C6-6E4C-8B35-DC26EC2D8E48}" type="presParOf" srcId="{F07E3C0F-2D6E-AC45-82F1-24CBD5B32CA3}" destId="{144D7D32-8D1E-EA4C-9C90-E1E5AF4390E2}" srcOrd="0" destOrd="0" presId="urn:microsoft.com/office/officeart/2008/layout/LinedList"/>
    <dgm:cxn modelId="{BA053578-A450-7842-AAFB-F189B989D855}" type="presParOf" srcId="{F07E3C0F-2D6E-AC45-82F1-24CBD5B32CA3}" destId="{16E16CEE-54EB-044D-9C47-313CE52B5656}" srcOrd="1" destOrd="0" presId="urn:microsoft.com/office/officeart/2008/layout/LinedList"/>
    <dgm:cxn modelId="{05E194B3-DE4D-4E4F-89F6-F90373953089}" type="presParOf" srcId="{1D4C1A83-6792-964E-A752-7033486520F4}" destId="{0E265B17-A26F-C14C-8001-79912A6D538F}" srcOrd="2" destOrd="0" presId="urn:microsoft.com/office/officeart/2008/layout/LinedList"/>
    <dgm:cxn modelId="{74CEC545-A6BA-6546-9E48-6ABF350DB7F2}" type="presParOf" srcId="{1D4C1A83-6792-964E-A752-7033486520F4}" destId="{001A2AA0-BB13-E14C-B151-D59F4191D4DE}" srcOrd="3" destOrd="0" presId="urn:microsoft.com/office/officeart/2008/layout/LinedList"/>
    <dgm:cxn modelId="{97FF8524-ED0E-5F40-B176-DF3C4D4D3BD5}" type="presParOf" srcId="{001A2AA0-BB13-E14C-B151-D59F4191D4DE}" destId="{C1435DBF-2F8A-8942-A104-E1E7D4E19194}" srcOrd="0" destOrd="0" presId="urn:microsoft.com/office/officeart/2008/layout/LinedList"/>
    <dgm:cxn modelId="{050BF319-44F9-F94B-B9EA-4E2B310AEABD}" type="presParOf" srcId="{001A2AA0-BB13-E14C-B151-D59F4191D4DE}" destId="{F6155E28-9467-4F43-947D-8C5E7641752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14E93B-BE94-2344-90EA-8DEC1C550884}">
      <dsp:nvSpPr>
        <dsp:cNvPr id="0" name=""/>
        <dsp:cNvSpPr/>
      </dsp:nvSpPr>
      <dsp:spPr>
        <a:xfrm>
          <a:off x="0" y="0"/>
          <a:ext cx="10515600" cy="863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Multitasking</a:t>
          </a:r>
        </a:p>
      </dsp:txBody>
      <dsp:txXfrm>
        <a:off x="42151" y="42151"/>
        <a:ext cx="10431298" cy="779158"/>
      </dsp:txXfrm>
    </dsp:sp>
    <dsp:sp modelId="{C9919C8D-6C2D-2E46-A9DD-422EBB11BC0E}">
      <dsp:nvSpPr>
        <dsp:cNvPr id="0" name=""/>
        <dsp:cNvSpPr/>
      </dsp:nvSpPr>
      <dsp:spPr>
        <a:xfrm>
          <a:off x="0" y="1014571"/>
          <a:ext cx="10515600" cy="863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Reducing Distractions when Studying</a:t>
          </a:r>
        </a:p>
      </dsp:txBody>
      <dsp:txXfrm>
        <a:off x="42151" y="1056722"/>
        <a:ext cx="10431298" cy="779158"/>
      </dsp:txXfrm>
    </dsp:sp>
    <dsp:sp modelId="{FF77F434-1EAB-314B-973B-685C5C4048D5}">
      <dsp:nvSpPr>
        <dsp:cNvPr id="0" name=""/>
        <dsp:cNvSpPr/>
      </dsp:nvSpPr>
      <dsp:spPr>
        <a:xfrm>
          <a:off x="0" y="1981711"/>
          <a:ext cx="10515600" cy="863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Reducing Distractions in the Classroom</a:t>
          </a:r>
        </a:p>
      </dsp:txBody>
      <dsp:txXfrm>
        <a:off x="42151" y="2023862"/>
        <a:ext cx="10431298" cy="779158"/>
      </dsp:txXfrm>
    </dsp:sp>
    <dsp:sp modelId="{5013E865-B710-0944-A1DB-A2A4A8EE13FE}">
      <dsp:nvSpPr>
        <dsp:cNvPr id="0" name=""/>
        <dsp:cNvSpPr/>
      </dsp:nvSpPr>
      <dsp:spPr>
        <a:xfrm>
          <a:off x="0" y="2996282"/>
          <a:ext cx="10515600" cy="863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Mind Wandering</a:t>
          </a:r>
        </a:p>
      </dsp:txBody>
      <dsp:txXfrm>
        <a:off x="42151" y="3038433"/>
        <a:ext cx="10431298" cy="7791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0E4586-8697-4340-B759-A2299EF4C8CA}">
      <dsp:nvSpPr>
        <dsp:cNvPr id="0" name=""/>
        <dsp:cNvSpPr/>
      </dsp:nvSpPr>
      <dsp:spPr>
        <a:xfrm>
          <a:off x="0" y="0"/>
          <a:ext cx="673544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4D7D32-8D1E-EA4C-9C90-E1E5AF4390E2}">
      <dsp:nvSpPr>
        <dsp:cNvPr id="0" name=""/>
        <dsp:cNvSpPr/>
      </dsp:nvSpPr>
      <dsp:spPr>
        <a:xfrm>
          <a:off x="0" y="0"/>
          <a:ext cx="6735443" cy="27823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kern="1200"/>
            <a:t>1.  Humans are not good at multitasking</a:t>
          </a:r>
        </a:p>
      </dsp:txBody>
      <dsp:txXfrm>
        <a:off x="0" y="0"/>
        <a:ext cx="6735443" cy="2782301"/>
      </dsp:txXfrm>
    </dsp:sp>
    <dsp:sp modelId="{0E265B17-A26F-C14C-8001-79912A6D538F}">
      <dsp:nvSpPr>
        <dsp:cNvPr id="0" name=""/>
        <dsp:cNvSpPr/>
      </dsp:nvSpPr>
      <dsp:spPr>
        <a:xfrm>
          <a:off x="0" y="2782301"/>
          <a:ext cx="6735443" cy="0"/>
        </a:xfrm>
        <a:prstGeom prst="line">
          <a:avLst/>
        </a:prstGeom>
        <a:solidFill>
          <a:schemeClr val="accent2">
            <a:hueOff val="-882696"/>
            <a:satOff val="4218"/>
            <a:lumOff val="5883"/>
            <a:alphaOff val="0"/>
          </a:schemeClr>
        </a:solidFill>
        <a:ln w="12700" cap="flat" cmpd="sng" algn="ctr">
          <a:solidFill>
            <a:schemeClr val="accent2">
              <a:hueOff val="-882696"/>
              <a:satOff val="4218"/>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435DBF-2F8A-8942-A104-E1E7D4E19194}">
      <dsp:nvSpPr>
        <dsp:cNvPr id="0" name=""/>
        <dsp:cNvSpPr/>
      </dsp:nvSpPr>
      <dsp:spPr>
        <a:xfrm>
          <a:off x="0" y="2782301"/>
          <a:ext cx="6735443" cy="27823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kern="1200"/>
            <a:t>2.  If you think you are a good multitasker, go back to #1.</a:t>
          </a:r>
        </a:p>
      </dsp:txBody>
      <dsp:txXfrm>
        <a:off x="0" y="2782301"/>
        <a:ext cx="6735443" cy="27823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63815-7EE4-B04F-97E9-D1D6E227D09A}" type="datetimeFigureOut">
              <a:rPr lang="en-US" smtClean="0"/>
              <a:t>3/31/23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6F9322-69AE-4C42-8D2C-15B76855FA30}" type="slidenum">
              <a:rPr lang="en-US" smtClean="0"/>
              <a:t>‹#›</a:t>
            </a:fld>
            <a:endParaRPr lang="en-US"/>
          </a:p>
        </p:txBody>
      </p:sp>
    </p:spTree>
    <p:extLst>
      <p:ext uri="{BB962C8B-B14F-4D97-AF65-F5344CB8AC3E}">
        <p14:creationId xmlns:p14="http://schemas.microsoft.com/office/powerpoint/2010/main" val="3220679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6F9322-69AE-4C42-8D2C-15B76855FA30}" type="slidenum">
              <a:rPr lang="en-US" smtClean="0"/>
              <a:t>2</a:t>
            </a:fld>
            <a:endParaRPr lang="en-US"/>
          </a:p>
        </p:txBody>
      </p:sp>
    </p:spTree>
    <p:extLst>
      <p:ext uri="{BB962C8B-B14F-4D97-AF65-F5344CB8AC3E}">
        <p14:creationId xmlns:p14="http://schemas.microsoft.com/office/powerpoint/2010/main" val="2928793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6F9322-69AE-4C42-8D2C-15B76855FA30}" type="slidenum">
              <a:rPr lang="en-US" smtClean="0"/>
              <a:t>17</a:t>
            </a:fld>
            <a:endParaRPr lang="en-US"/>
          </a:p>
        </p:txBody>
      </p:sp>
    </p:spTree>
    <p:extLst>
      <p:ext uri="{BB962C8B-B14F-4D97-AF65-F5344CB8AC3E}">
        <p14:creationId xmlns:p14="http://schemas.microsoft.com/office/powerpoint/2010/main" val="3236147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ts val="2000"/>
              </a:spcBef>
              <a:spcAft>
                <a:spcPts val="2000"/>
              </a:spcAft>
            </a:pPr>
            <a:r>
              <a:rPr lang="en-US" b="0" i="1" dirty="0">
                <a:solidFill>
                  <a:srgbClr val="212121"/>
                </a:solidFill>
                <a:effectLst/>
                <a:latin typeface="Cambria" panose="02040503050406030204" pitchFamily="18" charset="0"/>
              </a:rPr>
              <a:t>The attention monitoring only training condition </a:t>
            </a:r>
          </a:p>
          <a:p>
            <a:pPr algn="l">
              <a:spcBef>
                <a:spcPts val="2000"/>
              </a:spcBef>
              <a:spcAft>
                <a:spcPts val="2000"/>
              </a:spcAft>
            </a:pPr>
            <a:r>
              <a:rPr lang="en-US" b="0" i="0" dirty="0">
                <a:solidFill>
                  <a:srgbClr val="212121"/>
                </a:solidFill>
                <a:effectLst/>
                <a:latin typeface="Cambria" panose="02040503050406030204" pitchFamily="18" charset="0"/>
              </a:rPr>
              <a:t>The attention monitoring only training condition consisted of meditation training that included training sustained attention to breathing sensations, body sensations, thoughts and emotions, as well as a meta-awareness of cognitive, emotional, and physical events (e.g. “You can notice when your mind wanders off using the label “distracted”, and then return to monitoring your breathing”). Unspoken labeling of such events (e.g., “thinking,” “feeling”) helped to foster concentration upon the attentional object (e.g., breath sensations). No instructions designed to foster acceptance of ongoing experience were included.</a:t>
            </a:r>
          </a:p>
          <a:p>
            <a:pPr algn="l">
              <a:spcBef>
                <a:spcPts val="2000"/>
              </a:spcBef>
              <a:spcAft>
                <a:spcPts val="2000"/>
              </a:spcAft>
            </a:pPr>
            <a:r>
              <a:rPr lang="en-US" b="0" i="1" dirty="0">
                <a:solidFill>
                  <a:srgbClr val="212121"/>
                </a:solidFill>
                <a:effectLst/>
                <a:latin typeface="Cambria" panose="02040503050406030204" pitchFamily="18" charset="0"/>
              </a:rPr>
              <a:t>The attention monitoring + acceptance training condition </a:t>
            </a:r>
          </a:p>
          <a:p>
            <a:pPr algn="l">
              <a:spcBef>
                <a:spcPts val="2000"/>
              </a:spcBef>
              <a:spcAft>
                <a:spcPts val="2000"/>
              </a:spcAft>
            </a:pPr>
            <a:r>
              <a:rPr lang="en-US" b="0" i="0" dirty="0">
                <a:solidFill>
                  <a:srgbClr val="212121"/>
                </a:solidFill>
                <a:effectLst/>
                <a:latin typeface="Cambria" panose="02040503050406030204" pitchFamily="18" charset="0"/>
              </a:rPr>
              <a:t>The attention monitoring + acceptance training condition consisted of similar instructions to those for the attention monitoring-only training condition, plus instructions to attend to breathing sensations, other bodily sensations, emotions, and thoughts with an accepting and non-judgmental attitude toward those experiences (e.g. “Most importantly, there is no need in this practice to judge yourself negatively, because becoming distracted is just part of the practice of training your attention”).</a:t>
            </a:r>
          </a:p>
          <a:p>
            <a:endParaRPr lang="en-US" dirty="0"/>
          </a:p>
        </p:txBody>
      </p:sp>
      <p:sp>
        <p:nvSpPr>
          <p:cNvPr id="4" name="Slide Number Placeholder 3"/>
          <p:cNvSpPr>
            <a:spLocks noGrp="1"/>
          </p:cNvSpPr>
          <p:nvPr>
            <p:ph type="sldNum" sz="quarter" idx="5"/>
          </p:nvPr>
        </p:nvSpPr>
        <p:spPr/>
        <p:txBody>
          <a:bodyPr/>
          <a:lstStyle/>
          <a:p>
            <a:fld id="{D76F9322-69AE-4C42-8D2C-15B76855FA30}" type="slidenum">
              <a:rPr lang="en-US" smtClean="0"/>
              <a:t>20</a:t>
            </a:fld>
            <a:endParaRPr lang="en-US"/>
          </a:p>
        </p:txBody>
      </p:sp>
    </p:spTree>
    <p:extLst>
      <p:ext uri="{BB962C8B-B14F-4D97-AF65-F5344CB8AC3E}">
        <p14:creationId xmlns:p14="http://schemas.microsoft.com/office/powerpoint/2010/main" val="344454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much longer did it take when you did one then the other vs. alternating?</a:t>
            </a:r>
          </a:p>
          <a:p>
            <a:r>
              <a:rPr lang="en-US" dirty="0"/>
              <a:t>It look a long time. </a:t>
            </a:r>
          </a:p>
          <a:p>
            <a:r>
              <a:rPr lang="en-US" dirty="0"/>
              <a:t>Cost to task </a:t>
            </a:r>
            <a:r>
              <a:rPr lang="en-US" dirty="0" err="1"/>
              <a:t>switching.o</a:t>
            </a:r>
            <a:endParaRPr lang="en-US" dirty="0"/>
          </a:p>
        </p:txBody>
      </p:sp>
      <p:sp>
        <p:nvSpPr>
          <p:cNvPr id="4" name="Slide Number Placeholder 3"/>
          <p:cNvSpPr>
            <a:spLocks noGrp="1"/>
          </p:cNvSpPr>
          <p:nvPr>
            <p:ph type="sldNum" sz="quarter" idx="5"/>
          </p:nvPr>
        </p:nvSpPr>
        <p:spPr/>
        <p:txBody>
          <a:bodyPr/>
          <a:lstStyle/>
          <a:p>
            <a:fld id="{D76F9322-69AE-4C42-8D2C-15B76855FA30}" type="slidenum">
              <a:rPr lang="en-US" smtClean="0"/>
              <a:t>5</a:t>
            </a:fld>
            <a:endParaRPr lang="en-US"/>
          </a:p>
        </p:txBody>
      </p:sp>
    </p:spTree>
    <p:extLst>
      <p:ext uri="{BB962C8B-B14F-4D97-AF65-F5344CB8AC3E}">
        <p14:creationId xmlns:p14="http://schemas.microsoft.com/office/powerpoint/2010/main" val="230668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not an additive effect, it’s much worse than that!</a:t>
            </a:r>
          </a:p>
          <a:p>
            <a:endParaRPr lang="en-US" dirty="0"/>
          </a:p>
          <a:p>
            <a:r>
              <a:rPr lang="en-US" dirty="0"/>
              <a:t>But, you say, that’s going back and forth, that’s not really multitasking.</a:t>
            </a:r>
          </a:p>
          <a:p>
            <a:r>
              <a:rPr lang="en-US" dirty="0"/>
              <a:t>But it is.  We can’t really do 2 things at once unless both are automatic.  In cognition, automatic means that it’s fast, but it also means that we don’t think about it, process it, or do anything with it cognitively.  It largely happens without conscious intention or awareness.</a:t>
            </a:r>
          </a:p>
          <a:p>
            <a:endParaRPr lang="en-US" dirty="0"/>
          </a:p>
          <a:p>
            <a:r>
              <a:rPr lang="en-US" dirty="0"/>
              <a:t>This isn’t what you want to be doing when you’re </a:t>
            </a:r>
            <a:r>
              <a:rPr lang="en-US" dirty="0" err="1"/>
              <a:t>studing</a:t>
            </a:r>
            <a:r>
              <a:rPr lang="en-US" dirty="0"/>
              <a:t>, right?</a:t>
            </a:r>
          </a:p>
        </p:txBody>
      </p:sp>
      <p:sp>
        <p:nvSpPr>
          <p:cNvPr id="4" name="Slide Number Placeholder 3"/>
          <p:cNvSpPr>
            <a:spLocks noGrp="1"/>
          </p:cNvSpPr>
          <p:nvPr>
            <p:ph type="sldNum" sz="quarter" idx="5"/>
          </p:nvPr>
        </p:nvSpPr>
        <p:spPr/>
        <p:txBody>
          <a:bodyPr/>
          <a:lstStyle/>
          <a:p>
            <a:fld id="{D76F9322-69AE-4C42-8D2C-15B76855FA30}" type="slidenum">
              <a:rPr lang="en-US" smtClean="0"/>
              <a:t>6</a:t>
            </a:fld>
            <a:endParaRPr lang="en-US"/>
          </a:p>
        </p:txBody>
      </p:sp>
    </p:spTree>
    <p:extLst>
      <p:ext uri="{BB962C8B-B14F-4D97-AF65-F5344CB8AC3E}">
        <p14:creationId xmlns:p14="http://schemas.microsoft.com/office/powerpoint/2010/main" val="2254826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6F9322-69AE-4C42-8D2C-15B76855FA30}" type="slidenum">
              <a:rPr lang="en-US" smtClean="0"/>
              <a:t>8</a:t>
            </a:fld>
            <a:endParaRPr lang="en-US"/>
          </a:p>
        </p:txBody>
      </p:sp>
    </p:spTree>
    <p:extLst>
      <p:ext uri="{BB962C8B-B14F-4D97-AF65-F5344CB8AC3E}">
        <p14:creationId xmlns:p14="http://schemas.microsoft.com/office/powerpoint/2010/main" val="907408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don’t need a quiet space.</a:t>
            </a:r>
          </a:p>
          <a:p>
            <a:r>
              <a:rPr lang="en-US" dirty="0"/>
              <a:t>In fact-research shows that processing some sensory information actually reduces your susceptibility to distraction.</a:t>
            </a:r>
          </a:p>
          <a:p>
            <a:r>
              <a:rPr lang="en-US" dirty="0"/>
              <a:t>	Music with lyrics tends to be more problematic</a:t>
            </a:r>
          </a:p>
          <a:p>
            <a:r>
              <a:rPr lang="en-US" dirty="0"/>
              <a:t>	White noise</a:t>
            </a:r>
          </a:p>
          <a:p>
            <a:r>
              <a:rPr lang="en-US" dirty="0"/>
              <a:t>	Ocean sounds</a:t>
            </a:r>
          </a:p>
          <a:p>
            <a:endParaRPr lang="en-US" dirty="0"/>
          </a:p>
          <a:p>
            <a:endParaRPr lang="en-US" dirty="0"/>
          </a:p>
        </p:txBody>
      </p:sp>
      <p:sp>
        <p:nvSpPr>
          <p:cNvPr id="4" name="Slide Number Placeholder 3"/>
          <p:cNvSpPr>
            <a:spLocks noGrp="1"/>
          </p:cNvSpPr>
          <p:nvPr>
            <p:ph type="sldNum" sz="quarter" idx="5"/>
          </p:nvPr>
        </p:nvSpPr>
        <p:spPr/>
        <p:txBody>
          <a:bodyPr/>
          <a:lstStyle/>
          <a:p>
            <a:fld id="{D76F9322-69AE-4C42-8D2C-15B76855FA30}" type="slidenum">
              <a:rPr lang="en-US" smtClean="0"/>
              <a:t>10</a:t>
            </a:fld>
            <a:endParaRPr lang="en-US"/>
          </a:p>
        </p:txBody>
      </p:sp>
    </p:spTree>
    <p:extLst>
      <p:ext uri="{BB962C8B-B14F-4D97-AF65-F5344CB8AC3E}">
        <p14:creationId xmlns:p14="http://schemas.microsoft.com/office/powerpoint/2010/main" val="3399951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do something during the 5 minute break that you can’t finish!</a:t>
            </a:r>
          </a:p>
        </p:txBody>
      </p:sp>
      <p:sp>
        <p:nvSpPr>
          <p:cNvPr id="4" name="Slide Number Placeholder 3"/>
          <p:cNvSpPr>
            <a:spLocks noGrp="1"/>
          </p:cNvSpPr>
          <p:nvPr>
            <p:ph type="sldNum" sz="quarter" idx="5"/>
          </p:nvPr>
        </p:nvSpPr>
        <p:spPr/>
        <p:txBody>
          <a:bodyPr/>
          <a:lstStyle/>
          <a:p>
            <a:fld id="{D76F9322-69AE-4C42-8D2C-15B76855FA30}" type="slidenum">
              <a:rPr lang="en-US" smtClean="0"/>
              <a:t>11</a:t>
            </a:fld>
            <a:endParaRPr lang="en-US"/>
          </a:p>
        </p:txBody>
      </p:sp>
    </p:spTree>
    <p:extLst>
      <p:ext uri="{BB962C8B-B14F-4D97-AF65-F5344CB8AC3E}">
        <p14:creationId xmlns:p14="http://schemas.microsoft.com/office/powerpoint/2010/main" val="3049311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Phone is next to you on the desk</a:t>
            </a:r>
          </a:p>
          <a:p>
            <a:r>
              <a:rPr lang="en-US" dirty="0"/>
              <a:t>Phone is in another room</a:t>
            </a:r>
          </a:p>
          <a:p>
            <a:r>
              <a:rPr lang="en-US" dirty="0"/>
              <a:t>Phone is in your bag with you.</a:t>
            </a:r>
          </a:p>
          <a:p>
            <a:endParaRPr lang="en-US" dirty="0"/>
          </a:p>
          <a:p>
            <a:r>
              <a:rPr lang="en-US" dirty="0"/>
              <a:t>When it is next to you it is the most distracting, when it is in another room it is the least distracting.</a:t>
            </a:r>
          </a:p>
          <a:p>
            <a:r>
              <a:rPr lang="en-US" dirty="0"/>
              <a:t>And, again, people who are most dependent on their cell phones are most distracted by them when they are in the same room.</a:t>
            </a:r>
          </a:p>
          <a:p>
            <a:endParaRPr lang="en-US" dirty="0"/>
          </a:p>
        </p:txBody>
      </p:sp>
      <p:sp>
        <p:nvSpPr>
          <p:cNvPr id="4" name="Slide Number Placeholder 3"/>
          <p:cNvSpPr>
            <a:spLocks noGrp="1"/>
          </p:cNvSpPr>
          <p:nvPr>
            <p:ph type="sldNum" sz="quarter" idx="5"/>
          </p:nvPr>
        </p:nvSpPr>
        <p:spPr/>
        <p:txBody>
          <a:bodyPr/>
          <a:lstStyle/>
          <a:p>
            <a:fld id="{D76F9322-69AE-4C42-8D2C-15B76855FA30}" type="slidenum">
              <a:rPr lang="en-US" smtClean="0"/>
              <a:t>12</a:t>
            </a:fld>
            <a:endParaRPr lang="en-US"/>
          </a:p>
        </p:txBody>
      </p:sp>
    </p:spTree>
    <p:extLst>
      <p:ext uri="{BB962C8B-B14F-4D97-AF65-F5344CB8AC3E}">
        <p14:creationId xmlns:p14="http://schemas.microsoft.com/office/powerpoint/2010/main" val="3710417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often do you check your phone just to check it?  And then get distracted and pulled into doing something else?</a:t>
            </a:r>
          </a:p>
        </p:txBody>
      </p:sp>
      <p:sp>
        <p:nvSpPr>
          <p:cNvPr id="4" name="Slide Number Placeholder 3"/>
          <p:cNvSpPr>
            <a:spLocks noGrp="1"/>
          </p:cNvSpPr>
          <p:nvPr>
            <p:ph type="sldNum" sz="quarter" idx="5"/>
          </p:nvPr>
        </p:nvSpPr>
        <p:spPr/>
        <p:txBody>
          <a:bodyPr/>
          <a:lstStyle/>
          <a:p>
            <a:fld id="{D76F9322-69AE-4C42-8D2C-15B76855FA30}" type="slidenum">
              <a:rPr lang="en-US" smtClean="0"/>
              <a:t>13</a:t>
            </a:fld>
            <a:endParaRPr lang="en-US"/>
          </a:p>
        </p:txBody>
      </p:sp>
    </p:spTree>
    <p:extLst>
      <p:ext uri="{BB962C8B-B14F-4D97-AF65-F5344CB8AC3E}">
        <p14:creationId xmlns:p14="http://schemas.microsoft.com/office/powerpoint/2010/main" val="1626241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6F9322-69AE-4C42-8D2C-15B76855FA30}" type="slidenum">
              <a:rPr lang="en-US" smtClean="0"/>
              <a:t>14</a:t>
            </a:fld>
            <a:endParaRPr lang="en-US"/>
          </a:p>
        </p:txBody>
      </p:sp>
    </p:spTree>
    <p:extLst>
      <p:ext uri="{BB962C8B-B14F-4D97-AF65-F5344CB8AC3E}">
        <p14:creationId xmlns:p14="http://schemas.microsoft.com/office/powerpoint/2010/main" val="1548049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3/31/23</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660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3/31/23</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069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3/31/23</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841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3/31/23</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707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3/31/23</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950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3/31/23</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1968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3/31/23</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5119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3/31/23</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819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3/31/23</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398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3/31/23</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2079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3/31/23</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772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cap="none" spc="0" baseline="0">
                <a:solidFill>
                  <a:schemeClr val="tx1">
                    <a:tint val="75000"/>
                  </a:schemeClr>
                </a:solidFill>
                <a:latin typeface="+mn-lt"/>
              </a:defRPr>
            </a:lvl1pPr>
          </a:lstStyle>
          <a:p>
            <a:fld id="{82EDB8D0-98ED-4B86-9D5F-E61ADC70144D}" type="datetimeFigureOut">
              <a:rPr lang="en-US" smtClean="0"/>
              <a:pPr/>
              <a:t>3/31/23</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1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4040853635"/>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906370-1564-49FA-A802-58546B392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B29ABBF-437B-2492-A2E7-BF376A8E5CFB}"/>
              </a:ext>
            </a:extLst>
          </p:cNvPr>
          <p:cNvPicPr>
            <a:picLocks noChangeAspect="1"/>
          </p:cNvPicPr>
          <p:nvPr/>
        </p:nvPicPr>
        <p:blipFill rotWithShape="1">
          <a:blip r:embed="rId2">
            <a:alphaModFix amt="55000"/>
          </a:blip>
          <a:srcRect r="1779" b="1"/>
          <a:stretch/>
        </p:blipFill>
        <p:spPr>
          <a:xfrm>
            <a:off x="20" y="370600"/>
            <a:ext cx="12191980" cy="6857990"/>
          </a:xfrm>
          <a:prstGeom prst="rect">
            <a:avLst/>
          </a:prstGeom>
        </p:spPr>
      </p:pic>
      <p:sp>
        <p:nvSpPr>
          <p:cNvPr id="11" name="Oval 10">
            <a:extLst>
              <a:ext uri="{FF2B5EF4-FFF2-40B4-BE49-F238E27FC236}">
                <a16:creationId xmlns:a16="http://schemas.microsoft.com/office/drawing/2014/main" id="{EF640709-BDFD-453B-B75D-6212E7A87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57B8AB2-342B-4CA3-5DDB-A8DC5A47AD66}"/>
              </a:ext>
            </a:extLst>
          </p:cNvPr>
          <p:cNvSpPr>
            <a:spLocks noGrp="1"/>
          </p:cNvSpPr>
          <p:nvPr>
            <p:ph type="ctrTitle"/>
          </p:nvPr>
        </p:nvSpPr>
        <p:spPr>
          <a:xfrm>
            <a:off x="3577192" y="1032483"/>
            <a:ext cx="5037616" cy="2982360"/>
          </a:xfrm>
        </p:spPr>
        <p:txBody>
          <a:bodyPr>
            <a:normAutofit/>
          </a:bodyPr>
          <a:lstStyle/>
          <a:p>
            <a:r>
              <a:rPr lang="en-US" sz="5100" dirty="0"/>
              <a:t>Avoiding Distraction when Studying</a:t>
            </a:r>
          </a:p>
        </p:txBody>
      </p:sp>
      <p:sp>
        <p:nvSpPr>
          <p:cNvPr id="3" name="Subtitle 2">
            <a:extLst>
              <a:ext uri="{FF2B5EF4-FFF2-40B4-BE49-F238E27FC236}">
                <a16:creationId xmlns:a16="http://schemas.microsoft.com/office/drawing/2014/main" id="{C1ED4DAF-48AD-4F48-3B81-4FE4F0C16521}"/>
              </a:ext>
            </a:extLst>
          </p:cNvPr>
          <p:cNvSpPr>
            <a:spLocks noGrp="1"/>
          </p:cNvSpPr>
          <p:nvPr>
            <p:ph type="subTitle" idx="1"/>
          </p:nvPr>
        </p:nvSpPr>
        <p:spPr>
          <a:xfrm>
            <a:off x="3554613" y="4563692"/>
            <a:ext cx="5037616" cy="1655762"/>
          </a:xfrm>
        </p:spPr>
        <p:txBody>
          <a:bodyPr>
            <a:normAutofit/>
          </a:bodyPr>
          <a:lstStyle/>
          <a:p>
            <a:r>
              <a:rPr lang="en-US" dirty="0"/>
              <a:t>Dr. Aimee </a:t>
            </a:r>
            <a:r>
              <a:rPr lang="en-US" dirty="0" err="1"/>
              <a:t>Callender</a:t>
            </a:r>
            <a:endParaRPr lang="en-US" dirty="0"/>
          </a:p>
          <a:p>
            <a:r>
              <a:rPr lang="en-US" dirty="0"/>
              <a:t>LAS Foundations Series</a:t>
            </a:r>
          </a:p>
          <a:p>
            <a:r>
              <a:rPr lang="en-US" dirty="0"/>
              <a:t>April 5, 2023</a:t>
            </a:r>
          </a:p>
        </p:txBody>
      </p:sp>
      <p:sp>
        <p:nvSpPr>
          <p:cNvPr id="13" name="Arc 12">
            <a:extLst>
              <a:ext uri="{FF2B5EF4-FFF2-40B4-BE49-F238E27FC236}">
                <a16:creationId xmlns:a16="http://schemas.microsoft.com/office/drawing/2014/main" id="{B4019478-3FDC-438C-8848-1D7DA864A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E406479-1D57-4209-B128-3C8174624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763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5C3592E-0AC1-6533-DF41-EF113B7C817C}"/>
              </a:ext>
            </a:extLst>
          </p:cNvPr>
          <p:cNvSpPr>
            <a:spLocks noGrp="1"/>
          </p:cNvSpPr>
          <p:nvPr>
            <p:ph type="title"/>
          </p:nvPr>
        </p:nvSpPr>
        <p:spPr>
          <a:xfrm>
            <a:off x="203399" y="1153571"/>
            <a:ext cx="3760474" cy="4461163"/>
          </a:xfrm>
        </p:spPr>
        <p:txBody>
          <a:bodyPr>
            <a:normAutofit/>
          </a:bodyPr>
          <a:lstStyle/>
          <a:p>
            <a:r>
              <a:rPr lang="en-US" dirty="0">
                <a:solidFill>
                  <a:srgbClr val="FFFFFF"/>
                </a:solidFill>
              </a:rPr>
              <a:t>What counts as a distraction?</a:t>
            </a:r>
          </a:p>
        </p:txBody>
      </p:sp>
      <p:sp>
        <p:nvSpPr>
          <p:cNvPr id="3" name="Content Placeholder 2">
            <a:extLst>
              <a:ext uri="{FF2B5EF4-FFF2-40B4-BE49-F238E27FC236}">
                <a16:creationId xmlns:a16="http://schemas.microsoft.com/office/drawing/2014/main" id="{773C957D-4250-4D21-A89A-96B4CB39D264}"/>
              </a:ext>
            </a:extLst>
          </p:cNvPr>
          <p:cNvSpPr>
            <a:spLocks noGrp="1"/>
          </p:cNvSpPr>
          <p:nvPr>
            <p:ph idx="1"/>
          </p:nvPr>
        </p:nvSpPr>
        <p:spPr>
          <a:xfrm>
            <a:off x="4447308" y="591344"/>
            <a:ext cx="6906491" cy="5585619"/>
          </a:xfrm>
        </p:spPr>
        <p:txBody>
          <a:bodyPr anchor="ctr">
            <a:normAutofit/>
          </a:bodyPr>
          <a:lstStyle/>
          <a:p>
            <a:r>
              <a:rPr lang="en-US" dirty="0"/>
              <a:t>Internal thoughts?</a:t>
            </a:r>
          </a:p>
          <a:p>
            <a:r>
              <a:rPr lang="en-US" dirty="0"/>
              <a:t>Music?</a:t>
            </a:r>
          </a:p>
          <a:p>
            <a:r>
              <a:rPr lang="en-US" dirty="0"/>
              <a:t>Background noise?</a:t>
            </a:r>
          </a:p>
          <a:p>
            <a:r>
              <a:rPr lang="en-US" dirty="0"/>
              <a:t>Videos?</a:t>
            </a:r>
          </a:p>
          <a:p>
            <a:r>
              <a:rPr lang="en-US" dirty="0"/>
              <a:t>Friends?</a:t>
            </a:r>
          </a:p>
          <a:p>
            <a:r>
              <a:rPr lang="en-US" dirty="0"/>
              <a:t>Social Media?</a:t>
            </a:r>
          </a:p>
          <a:p>
            <a:r>
              <a:rPr lang="en-US" dirty="0"/>
              <a:t>Phones?</a:t>
            </a:r>
          </a:p>
          <a:p>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9898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230B7A-91F5-5664-3112-7D0CD18DFDE3}"/>
              </a:ext>
            </a:extLst>
          </p:cNvPr>
          <p:cNvSpPr>
            <a:spLocks noGrp="1"/>
          </p:cNvSpPr>
          <p:nvPr>
            <p:ph type="title"/>
          </p:nvPr>
        </p:nvSpPr>
        <p:spPr>
          <a:xfrm>
            <a:off x="686834" y="1153572"/>
            <a:ext cx="3200400" cy="4461163"/>
          </a:xfrm>
        </p:spPr>
        <p:txBody>
          <a:bodyPr>
            <a:normAutofit/>
          </a:bodyPr>
          <a:lstStyle/>
          <a:p>
            <a:r>
              <a:rPr lang="en-US">
                <a:solidFill>
                  <a:srgbClr val="FFFFFF"/>
                </a:solidFill>
              </a:rPr>
              <a:t>What to do about distraction?</a:t>
            </a:r>
          </a:p>
        </p:txBody>
      </p:sp>
      <p:sp>
        <p:nvSpPr>
          <p:cNvPr id="3" name="Content Placeholder 2">
            <a:extLst>
              <a:ext uri="{FF2B5EF4-FFF2-40B4-BE49-F238E27FC236}">
                <a16:creationId xmlns:a16="http://schemas.microsoft.com/office/drawing/2014/main" id="{031B0D9D-E17A-9D38-B9D7-3AA1A52BB51E}"/>
              </a:ext>
            </a:extLst>
          </p:cNvPr>
          <p:cNvSpPr>
            <a:spLocks noGrp="1"/>
          </p:cNvSpPr>
          <p:nvPr>
            <p:ph idx="1"/>
          </p:nvPr>
        </p:nvSpPr>
        <p:spPr>
          <a:xfrm>
            <a:off x="4447308" y="591344"/>
            <a:ext cx="6906491" cy="5585619"/>
          </a:xfrm>
        </p:spPr>
        <p:txBody>
          <a:bodyPr anchor="ctr">
            <a:normAutofit/>
          </a:bodyPr>
          <a:lstStyle/>
          <a:p>
            <a:pPr marL="457200" indent="-457200">
              <a:buAutoNum type="arabicPeriod"/>
            </a:pPr>
            <a:r>
              <a:rPr lang="en-US" dirty="0"/>
              <a:t>Be aware of how your environment can lead to distraction.</a:t>
            </a:r>
          </a:p>
          <a:p>
            <a:pPr marL="457200" indent="-457200">
              <a:buAutoNum type="arabicPeriod"/>
            </a:pPr>
            <a:r>
              <a:rPr lang="en-US" dirty="0"/>
              <a:t>Make choices about where to study to reduce distraction.</a:t>
            </a:r>
          </a:p>
          <a:p>
            <a:pPr marL="457200" indent="-457200">
              <a:buAutoNum type="arabicPeriod"/>
            </a:pPr>
            <a:r>
              <a:rPr lang="en-US" dirty="0"/>
              <a:t>Pomodoro Method</a:t>
            </a:r>
          </a:p>
          <a:p>
            <a:pPr marL="457200" lvl="1" indent="0">
              <a:buNone/>
            </a:pPr>
            <a:r>
              <a:rPr lang="en-US" dirty="0"/>
              <a:t>25 minutes Study, 5 minute break</a:t>
            </a:r>
          </a:p>
          <a:p>
            <a:pPr marL="457200" indent="-457200">
              <a:buAutoNum type="arabicPeriod"/>
            </a:pPr>
            <a:r>
              <a:rPr lang="en-US" dirty="0"/>
              <a:t>Sleep!</a:t>
            </a:r>
          </a:p>
          <a:p>
            <a:pPr marL="457200" lvl="1" indent="0">
              <a:buNone/>
            </a:pPr>
            <a:endParaRPr lang="en-US" dirty="0"/>
          </a:p>
          <a:p>
            <a:pPr marL="457200" lvl="1" indent="0">
              <a:buNone/>
            </a:pP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869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94" name="Rectangle 3093">
            <a:extLst>
              <a:ext uri="{FF2B5EF4-FFF2-40B4-BE49-F238E27FC236}">
                <a16:creationId xmlns:a16="http://schemas.microsoft.com/office/drawing/2014/main" id="{C96C8BAF-68F3-4B78-B238-35DF5D8656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6" name="Group 3095">
            <a:extLst>
              <a:ext uri="{FF2B5EF4-FFF2-40B4-BE49-F238E27FC236}">
                <a16:creationId xmlns:a16="http://schemas.microsoft.com/office/drawing/2014/main" id="{4F4CD6D0-5A87-4BA2-A13A-0E40511C3C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4774" y="699565"/>
            <a:ext cx="3553132" cy="5156200"/>
            <a:chOff x="7807230" y="2012810"/>
            <a:chExt cx="3251252" cy="3459865"/>
          </a:xfrm>
        </p:grpSpPr>
        <p:sp>
          <p:nvSpPr>
            <p:cNvPr id="3097" name="Rectangle 3096">
              <a:extLst>
                <a:ext uri="{FF2B5EF4-FFF2-40B4-BE49-F238E27FC236}">
                  <a16:creationId xmlns:a16="http://schemas.microsoft.com/office/drawing/2014/main" id="{5877EAC0-2063-444D-8EE9-72FED2E03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8" name="Rectangle 3097">
              <a:extLst>
                <a:ext uri="{FF2B5EF4-FFF2-40B4-BE49-F238E27FC236}">
                  <a16:creationId xmlns:a16="http://schemas.microsoft.com/office/drawing/2014/main" id="{2C155BF8-661A-4F4A-B4EC-923105C69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074" name="Picture 2" descr="Keeping your phone on your desk seems harmless — but researchers find it  distracts you even when it's off">
            <a:extLst>
              <a:ext uri="{FF2B5EF4-FFF2-40B4-BE49-F238E27FC236}">
                <a16:creationId xmlns:a16="http://schemas.microsoft.com/office/drawing/2014/main" id="{7FB5B171-C1A0-F46A-E82C-7DC6A987E1A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6568" y="2075635"/>
            <a:ext cx="3209544" cy="2404059"/>
          </a:xfrm>
          <a:prstGeom prst="rect">
            <a:avLst/>
          </a:prstGeom>
          <a:noFill/>
          <a:extLst>
            <a:ext uri="{909E8E84-426E-40DD-AFC4-6F175D3DCCD1}">
              <a14:hiddenFill xmlns:a14="http://schemas.microsoft.com/office/drawing/2010/main">
                <a:solidFill>
                  <a:srgbClr val="FFFFFF"/>
                </a:solidFill>
              </a14:hiddenFill>
            </a:ext>
          </a:extLst>
        </p:spPr>
      </p:pic>
      <p:grpSp>
        <p:nvGrpSpPr>
          <p:cNvPr id="3100" name="Group 3099">
            <a:extLst>
              <a:ext uri="{FF2B5EF4-FFF2-40B4-BE49-F238E27FC236}">
                <a16:creationId xmlns:a16="http://schemas.microsoft.com/office/drawing/2014/main" id="{E9537076-EF48-4F72-9164-FD8260D55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19434" y="699565"/>
            <a:ext cx="3553132" cy="5156200"/>
            <a:chOff x="7807230" y="2012810"/>
            <a:chExt cx="3251252" cy="3459865"/>
          </a:xfrm>
        </p:grpSpPr>
        <p:sp>
          <p:nvSpPr>
            <p:cNvPr id="3101" name="Rectangle 3100">
              <a:extLst>
                <a:ext uri="{FF2B5EF4-FFF2-40B4-BE49-F238E27FC236}">
                  <a16:creationId xmlns:a16="http://schemas.microsoft.com/office/drawing/2014/main" id="{689673CB-C48B-4D05-B6E4-B88CD5BAA0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2" name="Rectangle 3101">
              <a:extLst>
                <a:ext uri="{FF2B5EF4-FFF2-40B4-BE49-F238E27FC236}">
                  <a16:creationId xmlns:a16="http://schemas.microsoft.com/office/drawing/2014/main" id="{96C31A20-B341-476E-8C04-A26C87E14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078" name="Picture 6" descr="8,200+ Cell Phone On Kitchen Counter Stock Photos, Pictures &amp; Royalty-Free  Images - iStock">
            <a:extLst>
              <a:ext uri="{FF2B5EF4-FFF2-40B4-BE49-F238E27FC236}">
                <a16:creationId xmlns:a16="http://schemas.microsoft.com/office/drawing/2014/main" id="{3EF33A96-662A-1E2C-8477-0AED69BA7E8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487333" y="2075635"/>
            <a:ext cx="3209544" cy="2404059"/>
          </a:xfrm>
          <a:prstGeom prst="rect">
            <a:avLst/>
          </a:prstGeom>
          <a:noFill/>
          <a:extLst>
            <a:ext uri="{909E8E84-426E-40DD-AFC4-6F175D3DCCD1}">
              <a14:hiddenFill xmlns:a14="http://schemas.microsoft.com/office/drawing/2010/main">
                <a:solidFill>
                  <a:srgbClr val="FFFFFF"/>
                </a:solidFill>
              </a14:hiddenFill>
            </a:ext>
          </a:extLst>
        </p:spPr>
      </p:pic>
      <p:grpSp>
        <p:nvGrpSpPr>
          <p:cNvPr id="3104" name="Group 3103">
            <a:extLst>
              <a:ext uri="{FF2B5EF4-FFF2-40B4-BE49-F238E27FC236}">
                <a16:creationId xmlns:a16="http://schemas.microsoft.com/office/drawing/2014/main" id="{6EFC3492-86BD-4D75-B5B4-C2DBFE0BD1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04093" y="699565"/>
            <a:ext cx="3553132" cy="5156200"/>
            <a:chOff x="7807230" y="2012810"/>
            <a:chExt cx="3251252" cy="3459865"/>
          </a:xfrm>
        </p:grpSpPr>
        <p:sp>
          <p:nvSpPr>
            <p:cNvPr id="3105" name="Rectangle 3104">
              <a:extLst>
                <a:ext uri="{FF2B5EF4-FFF2-40B4-BE49-F238E27FC236}">
                  <a16:creationId xmlns:a16="http://schemas.microsoft.com/office/drawing/2014/main" id="{F72E5074-2516-4705-BFF1-F508394A0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6" name="Rectangle 3105">
              <a:extLst>
                <a:ext uri="{FF2B5EF4-FFF2-40B4-BE49-F238E27FC236}">
                  <a16:creationId xmlns:a16="http://schemas.microsoft.com/office/drawing/2014/main" id="{02259E4C-F24C-4180-AEC3-76255D535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082" name="Picture 10" descr="putting phone away | Lincoln Property Company">
            <a:extLst>
              <a:ext uri="{FF2B5EF4-FFF2-40B4-BE49-F238E27FC236}">
                <a16:creationId xmlns:a16="http://schemas.microsoft.com/office/drawing/2014/main" id="{5F765324-3F10-850B-DFBC-49131B5DE25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275887" y="2209762"/>
            <a:ext cx="3209544" cy="213580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2A9D42-9CFC-A9C3-7D63-EBD24D5B9E18}"/>
              </a:ext>
            </a:extLst>
          </p:cNvPr>
          <p:cNvSpPr txBox="1"/>
          <p:nvPr/>
        </p:nvSpPr>
        <p:spPr>
          <a:xfrm>
            <a:off x="819304" y="165117"/>
            <a:ext cx="5275729" cy="461665"/>
          </a:xfrm>
          <a:prstGeom prst="rect">
            <a:avLst/>
          </a:prstGeom>
          <a:noFill/>
        </p:spPr>
        <p:txBody>
          <a:bodyPr wrap="square" rtlCol="0">
            <a:spAutoFit/>
          </a:bodyPr>
          <a:lstStyle/>
          <a:p>
            <a:r>
              <a:rPr lang="en-US" sz="2400" dirty="0"/>
              <a:t>Your phone as a distraction…</a:t>
            </a:r>
          </a:p>
        </p:txBody>
      </p:sp>
    </p:spTree>
    <p:extLst>
      <p:ext uri="{BB962C8B-B14F-4D97-AF65-F5344CB8AC3E}">
        <p14:creationId xmlns:p14="http://schemas.microsoft.com/office/powerpoint/2010/main" val="3087576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40CF985-9189-419A-B163-18E024F25D63}"/>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What can we do about cell phone distraction?</a:t>
            </a:r>
          </a:p>
        </p:txBody>
      </p:sp>
      <p:sp>
        <p:nvSpPr>
          <p:cNvPr id="3" name="Content Placeholder 2">
            <a:extLst>
              <a:ext uri="{FF2B5EF4-FFF2-40B4-BE49-F238E27FC236}">
                <a16:creationId xmlns:a16="http://schemas.microsoft.com/office/drawing/2014/main" id="{84E3B229-BC41-719D-5662-8576E4B82814}"/>
              </a:ext>
            </a:extLst>
          </p:cNvPr>
          <p:cNvSpPr>
            <a:spLocks noGrp="1"/>
          </p:cNvSpPr>
          <p:nvPr>
            <p:ph idx="1"/>
          </p:nvPr>
        </p:nvSpPr>
        <p:spPr>
          <a:xfrm>
            <a:off x="4447308" y="591344"/>
            <a:ext cx="6906491" cy="5585619"/>
          </a:xfrm>
        </p:spPr>
        <p:txBody>
          <a:bodyPr anchor="ctr">
            <a:normAutofit/>
          </a:bodyPr>
          <a:lstStyle/>
          <a:p>
            <a:r>
              <a:rPr lang="en-US" dirty="0"/>
              <a:t>Silence it</a:t>
            </a:r>
          </a:p>
          <a:p>
            <a:r>
              <a:rPr lang="en-US" dirty="0"/>
              <a:t>Put it in another room (if possible)</a:t>
            </a:r>
          </a:p>
          <a:p>
            <a:r>
              <a:rPr lang="en-US" dirty="0"/>
              <a:t>Put it in your bag</a:t>
            </a:r>
          </a:p>
          <a:p>
            <a:r>
              <a:rPr lang="en-US" dirty="0"/>
              <a:t>Avoid pulling it out just to check it.</a:t>
            </a:r>
          </a:p>
          <a:p>
            <a:pPr lvl="1"/>
            <a:r>
              <a:rPr lang="en-US" dirty="0"/>
              <a:t>Other app notifications can increase time spent on the phone up to 400%! (</a:t>
            </a:r>
            <a:r>
              <a:rPr lang="en-US" dirty="0" err="1"/>
              <a:t>Leiva</a:t>
            </a:r>
            <a:r>
              <a:rPr lang="en-US" dirty="0"/>
              <a:t>, 2012)</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7811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E74B92-630E-2309-DC2E-A6A147BBB893}"/>
              </a:ext>
            </a:extLst>
          </p:cNvPr>
          <p:cNvSpPr>
            <a:spLocks noGrp="1"/>
          </p:cNvSpPr>
          <p:nvPr>
            <p:ph type="title"/>
          </p:nvPr>
        </p:nvSpPr>
        <p:spPr/>
        <p:txBody>
          <a:bodyPr/>
          <a:lstStyle/>
          <a:p>
            <a:r>
              <a:rPr lang="en-US" dirty="0"/>
              <a:t>Reducing Distractions in the Classroom</a:t>
            </a:r>
          </a:p>
        </p:txBody>
      </p:sp>
      <p:sp>
        <p:nvSpPr>
          <p:cNvPr id="5" name="Text Placeholder 4">
            <a:extLst>
              <a:ext uri="{FF2B5EF4-FFF2-40B4-BE49-F238E27FC236}">
                <a16:creationId xmlns:a16="http://schemas.microsoft.com/office/drawing/2014/main" id="{20483B11-1456-1750-55BB-E2B993659C6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041775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B3DD5847-FBD7-9467-11AA-7D60EC13F169}"/>
              </a:ext>
            </a:extLst>
          </p:cNvPr>
          <p:cNvSpPr>
            <a:spLocks noGrp="1"/>
          </p:cNvSpPr>
          <p:nvPr>
            <p:ph type="title"/>
          </p:nvPr>
        </p:nvSpPr>
        <p:spPr>
          <a:xfrm>
            <a:off x="686834" y="591344"/>
            <a:ext cx="3200400" cy="5585619"/>
          </a:xfrm>
        </p:spPr>
        <p:txBody>
          <a:bodyPr>
            <a:normAutofit/>
          </a:bodyPr>
          <a:lstStyle/>
          <a:p>
            <a:r>
              <a:rPr lang="en-US">
                <a:solidFill>
                  <a:srgbClr val="FFFFFF"/>
                </a:solidFill>
              </a:rPr>
              <a:t>Reducing Distractions in the Classroom</a:t>
            </a:r>
          </a:p>
        </p:txBody>
      </p:sp>
      <p:sp>
        <p:nvSpPr>
          <p:cNvPr id="6" name="Content Placeholder 5">
            <a:extLst>
              <a:ext uri="{FF2B5EF4-FFF2-40B4-BE49-F238E27FC236}">
                <a16:creationId xmlns:a16="http://schemas.microsoft.com/office/drawing/2014/main" id="{CA5448D6-A9BE-51B9-BEB7-843D33347C90}"/>
              </a:ext>
            </a:extLst>
          </p:cNvPr>
          <p:cNvSpPr>
            <a:spLocks noGrp="1"/>
          </p:cNvSpPr>
          <p:nvPr>
            <p:ph idx="1"/>
          </p:nvPr>
        </p:nvSpPr>
        <p:spPr>
          <a:xfrm>
            <a:off x="4447308" y="591344"/>
            <a:ext cx="6906491" cy="5585619"/>
          </a:xfrm>
        </p:spPr>
        <p:txBody>
          <a:bodyPr anchor="ctr">
            <a:normAutofit/>
          </a:bodyPr>
          <a:lstStyle/>
          <a:p>
            <a:r>
              <a:rPr lang="en-US" sz="2800" dirty="0"/>
              <a:t>Should I take notes on paper on on the computer?</a:t>
            </a:r>
          </a:p>
          <a:p>
            <a:pPr lvl="1"/>
            <a:r>
              <a:rPr lang="en-US" sz="2400" dirty="0"/>
              <a:t>When distractions are removed, both result in similar levels of performance</a:t>
            </a:r>
          </a:p>
          <a:p>
            <a:pPr lvl="1"/>
            <a:r>
              <a:rPr lang="en-US" sz="2400" dirty="0"/>
              <a:t>Computers invite more distractions</a:t>
            </a:r>
          </a:p>
        </p:txBody>
      </p:sp>
      <p:sp>
        <p:nvSpPr>
          <p:cNvPr id="15"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018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B7BDBDC-EFC3-3CF2-E8E8-B1AFE36F0B5F}"/>
              </a:ext>
            </a:extLst>
          </p:cNvPr>
          <p:cNvSpPr>
            <a:spLocks noGrp="1"/>
          </p:cNvSpPr>
          <p:nvPr>
            <p:ph type="title"/>
          </p:nvPr>
        </p:nvSpPr>
        <p:spPr>
          <a:xfrm>
            <a:off x="838200" y="822325"/>
            <a:ext cx="10515600" cy="1325563"/>
          </a:xfrm>
        </p:spPr>
        <p:txBody>
          <a:bodyPr>
            <a:normAutofit fontScale="90000"/>
          </a:bodyPr>
          <a:lstStyle/>
          <a:p>
            <a:r>
              <a:rPr lang="en-US" dirty="0"/>
              <a:t>Reducing distractions when taking notes on your computer</a:t>
            </a:r>
            <a:br>
              <a:rPr lang="en-US" dirty="0"/>
            </a:br>
            <a:endParaRPr lang="en-US" dirty="0"/>
          </a:p>
        </p:txBody>
      </p:sp>
      <p:sp>
        <p:nvSpPr>
          <p:cNvPr id="5" name="Content Placeholder 4">
            <a:extLst>
              <a:ext uri="{FF2B5EF4-FFF2-40B4-BE49-F238E27FC236}">
                <a16:creationId xmlns:a16="http://schemas.microsoft.com/office/drawing/2014/main" id="{0178A52C-74E9-1968-F1A2-BD1590343DA2}"/>
              </a:ext>
            </a:extLst>
          </p:cNvPr>
          <p:cNvSpPr>
            <a:spLocks noGrp="1"/>
          </p:cNvSpPr>
          <p:nvPr>
            <p:ph idx="1"/>
          </p:nvPr>
        </p:nvSpPr>
        <p:spPr/>
        <p:txBody>
          <a:bodyPr>
            <a:normAutofit/>
          </a:bodyPr>
          <a:lstStyle/>
          <a:p>
            <a:pPr lvl="1"/>
            <a:r>
              <a:rPr lang="en-US" sz="2400" dirty="0"/>
              <a:t>Only have your note-taking app open</a:t>
            </a:r>
          </a:p>
          <a:p>
            <a:pPr lvl="1"/>
            <a:r>
              <a:rPr lang="en-US" sz="2400" dirty="0"/>
              <a:t>Turn off any chat/email notifications</a:t>
            </a:r>
          </a:p>
          <a:p>
            <a:pPr lvl="1"/>
            <a:r>
              <a:rPr lang="en-US" sz="2400" dirty="0"/>
              <a:t>Don’t open up a web browser—too easy to endlessly go from website to website</a:t>
            </a:r>
          </a:p>
          <a:p>
            <a:pPr lvl="1"/>
            <a:r>
              <a:rPr lang="en-US" sz="2400" dirty="0"/>
              <a:t>Think of something you want to look up?  Jot down a note so you can look it up later</a:t>
            </a:r>
          </a:p>
        </p:txBody>
      </p:sp>
    </p:spTree>
    <p:extLst>
      <p:ext uri="{BB962C8B-B14F-4D97-AF65-F5344CB8AC3E}">
        <p14:creationId xmlns:p14="http://schemas.microsoft.com/office/powerpoint/2010/main" val="1150440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Ed: Hey, college students: You don't 'get' a grade, you earn it - Los  Angeles Times">
            <a:extLst>
              <a:ext uri="{FF2B5EF4-FFF2-40B4-BE49-F238E27FC236}">
                <a16:creationId xmlns:a16="http://schemas.microsoft.com/office/drawing/2014/main" id="{2679921E-F66B-8EC9-31E5-0AF59144058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7178" b="2461"/>
          <a:stretch/>
        </p:blipFill>
        <p:spPr bwMode="auto">
          <a:xfrm>
            <a:off x="-20" y="0"/>
            <a:ext cx="12191980" cy="7284720"/>
          </a:xfrm>
          <a:prstGeom prst="rect">
            <a:avLst/>
          </a:prstGeom>
          <a:gradFill>
            <a:gsLst>
              <a:gs pos="5000">
                <a:schemeClr val="bg1"/>
              </a:gs>
              <a:gs pos="71000">
                <a:schemeClr val="bg1">
                  <a:lumMod val="50000"/>
                  <a:lumOff val="50000"/>
                </a:schemeClr>
              </a:gs>
              <a:gs pos="82000">
                <a:schemeClr val="accent1">
                  <a:lumMod val="45000"/>
                  <a:lumOff val="55000"/>
                </a:schemeClr>
              </a:gs>
              <a:gs pos="89000">
                <a:schemeClr val="accent1">
                  <a:lumMod val="30000"/>
                  <a:lumOff val="70000"/>
                </a:schemeClr>
              </a:gs>
            </a:gsLst>
            <a:lin ang="5400000" scaled="1"/>
          </a:gradFill>
        </p:spPr>
      </p:pic>
      <p:sp>
        <p:nvSpPr>
          <p:cNvPr id="4" name="Rectangle 3">
            <a:extLst>
              <a:ext uri="{FF2B5EF4-FFF2-40B4-BE49-F238E27FC236}">
                <a16:creationId xmlns:a16="http://schemas.microsoft.com/office/drawing/2014/main" id="{4FC91158-1020-F26D-B9EB-6B0DF2D13828}"/>
              </a:ext>
            </a:extLst>
          </p:cNvPr>
          <p:cNvSpPr/>
          <p:nvPr/>
        </p:nvSpPr>
        <p:spPr>
          <a:xfrm>
            <a:off x="-20" y="0"/>
            <a:ext cx="12192000" cy="7284720"/>
          </a:xfrm>
          <a:prstGeom prst="rect">
            <a:avLst/>
          </a:prstGeom>
          <a:solidFill>
            <a:schemeClr val="tx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6811F04F-5BA6-841B-0A4F-3DEEAA20BBCA}"/>
              </a:ext>
            </a:extLst>
          </p:cNvPr>
          <p:cNvSpPr txBox="1"/>
          <p:nvPr/>
        </p:nvSpPr>
        <p:spPr>
          <a:xfrm>
            <a:off x="8001000" y="274320"/>
            <a:ext cx="4770120" cy="1938992"/>
          </a:xfrm>
          <a:prstGeom prst="rect">
            <a:avLst/>
          </a:prstGeom>
          <a:noFill/>
        </p:spPr>
        <p:txBody>
          <a:bodyPr wrap="square" rtlCol="0">
            <a:spAutoFit/>
          </a:bodyPr>
          <a:lstStyle/>
          <a:p>
            <a:r>
              <a:rPr lang="en-US" sz="4000" dirty="0">
                <a:solidFill>
                  <a:schemeClr val="bg1"/>
                </a:solidFill>
              </a:rPr>
              <a:t>What about distractions we can’t control?</a:t>
            </a:r>
          </a:p>
        </p:txBody>
      </p:sp>
    </p:spTree>
    <p:extLst>
      <p:ext uri="{BB962C8B-B14F-4D97-AF65-F5344CB8AC3E}">
        <p14:creationId xmlns:p14="http://schemas.microsoft.com/office/powerpoint/2010/main" val="3203124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269812-5493-6287-20C0-66650C377061}"/>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5C481045-0A9F-D3A9-D22D-752844036AD2}"/>
              </a:ext>
            </a:extLst>
          </p:cNvPr>
          <p:cNvSpPr>
            <a:spLocks noGrp="1"/>
          </p:cNvSpPr>
          <p:nvPr>
            <p:ph idx="1"/>
          </p:nvPr>
        </p:nvSpPr>
        <p:spPr/>
        <p:txBody>
          <a:bodyPr>
            <a:normAutofit/>
          </a:bodyPr>
          <a:lstStyle/>
          <a:p>
            <a:r>
              <a:rPr lang="en-US" sz="2800" dirty="0"/>
              <a:t>Choose where you sit </a:t>
            </a:r>
          </a:p>
          <a:p>
            <a:pPr lvl="1"/>
            <a:r>
              <a:rPr lang="en-US" sz="2400" dirty="0"/>
              <a:t>Front of Room</a:t>
            </a:r>
          </a:p>
          <a:p>
            <a:pPr lvl="2"/>
            <a:r>
              <a:rPr lang="en-US" sz="2200" dirty="0"/>
              <a:t>Less distracted by screens in front of you</a:t>
            </a:r>
          </a:p>
          <a:p>
            <a:pPr lvl="2"/>
            <a:r>
              <a:rPr lang="en-US" sz="2200" dirty="0"/>
              <a:t>More social pressure to pay attention</a:t>
            </a:r>
          </a:p>
          <a:p>
            <a:pPr lvl="1"/>
            <a:r>
              <a:rPr lang="en-US" sz="2400" dirty="0"/>
              <a:t>Does looking out the window distract you?</a:t>
            </a:r>
          </a:p>
          <a:p>
            <a:pPr lvl="1"/>
            <a:r>
              <a:rPr lang="en-US" sz="2400" dirty="0"/>
              <a:t>Do people walking by the classroom distract you?</a:t>
            </a:r>
          </a:p>
          <a:p>
            <a:pPr lvl="1"/>
            <a:r>
              <a:rPr lang="en-US" sz="2400" dirty="0"/>
              <a:t>Are friends next to you distracting you?</a:t>
            </a:r>
          </a:p>
        </p:txBody>
      </p:sp>
    </p:spTree>
    <p:extLst>
      <p:ext uri="{BB962C8B-B14F-4D97-AF65-F5344CB8AC3E}">
        <p14:creationId xmlns:p14="http://schemas.microsoft.com/office/powerpoint/2010/main" val="4046974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1F87EC-F0B4-405C-4A3F-75B180387E0E}"/>
              </a:ext>
            </a:extLst>
          </p:cNvPr>
          <p:cNvSpPr>
            <a:spLocks noGrp="1"/>
          </p:cNvSpPr>
          <p:nvPr>
            <p:ph type="title"/>
          </p:nvPr>
        </p:nvSpPr>
        <p:spPr/>
        <p:txBody>
          <a:bodyPr/>
          <a:lstStyle/>
          <a:p>
            <a:r>
              <a:rPr lang="en-US" dirty="0"/>
              <a:t>Mind Wandering</a:t>
            </a:r>
          </a:p>
        </p:txBody>
      </p:sp>
      <p:sp>
        <p:nvSpPr>
          <p:cNvPr id="5" name="Text Placeholder 4">
            <a:extLst>
              <a:ext uri="{FF2B5EF4-FFF2-40B4-BE49-F238E27FC236}">
                <a16:creationId xmlns:a16="http://schemas.microsoft.com/office/drawing/2014/main" id="{8150F556-F2DE-F775-C9FF-0F52443ECA9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2363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341819B2-7224-8663-CD98-07CF7D1BD241}"/>
              </a:ext>
            </a:extLst>
          </p:cNvPr>
          <p:cNvGraphicFramePr>
            <a:graphicFrameLocks noGrp="1"/>
          </p:cNvGraphicFramePr>
          <p:nvPr>
            <p:ph idx="1"/>
            <p:extLst>
              <p:ext uri="{D42A27DB-BD31-4B8C-83A1-F6EECF244321}">
                <p14:modId xmlns:p14="http://schemas.microsoft.com/office/powerpoint/2010/main" val="1976323427"/>
              </p:ext>
            </p:extLst>
          </p:nvPr>
        </p:nvGraphicFramePr>
        <p:xfrm>
          <a:off x="932329" y="1045695"/>
          <a:ext cx="10515600" cy="3859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37796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3ECECF1-8ACD-1043-B847-610E49593EAC}"/>
              </a:ext>
            </a:extLst>
          </p:cNvPr>
          <p:cNvSpPr>
            <a:spLocks noGrp="1"/>
          </p:cNvSpPr>
          <p:nvPr>
            <p:ph type="title"/>
          </p:nvPr>
        </p:nvSpPr>
        <p:spPr>
          <a:xfrm>
            <a:off x="558165" y="1852819"/>
            <a:ext cx="3200400" cy="3579793"/>
          </a:xfrm>
        </p:spPr>
        <p:txBody>
          <a:bodyPr>
            <a:normAutofit/>
          </a:bodyPr>
          <a:lstStyle/>
          <a:p>
            <a:r>
              <a:rPr lang="en-US" dirty="0">
                <a:solidFill>
                  <a:srgbClr val="FFFFFF"/>
                </a:solidFill>
              </a:rPr>
              <a:t>General tips</a:t>
            </a:r>
            <a:br>
              <a:rPr lang="en-US" dirty="0">
                <a:solidFill>
                  <a:srgbClr val="FFFFFF"/>
                </a:solidFill>
              </a:rPr>
            </a:br>
            <a:br>
              <a:rPr lang="en-US" dirty="0">
                <a:solidFill>
                  <a:srgbClr val="FFFFFF"/>
                </a:solidFill>
              </a:rPr>
            </a:br>
            <a:endParaRPr lang="en-US" dirty="0">
              <a:solidFill>
                <a:srgbClr val="FFFFFF"/>
              </a:solidFill>
            </a:endParaRPr>
          </a:p>
        </p:txBody>
      </p:sp>
      <p:sp>
        <p:nvSpPr>
          <p:cNvPr id="3" name="Content Placeholder 2">
            <a:extLst>
              <a:ext uri="{FF2B5EF4-FFF2-40B4-BE49-F238E27FC236}">
                <a16:creationId xmlns:a16="http://schemas.microsoft.com/office/drawing/2014/main" id="{F7DCEB98-74ED-6BD3-EBDE-D83F9ECD1A65}"/>
              </a:ext>
            </a:extLst>
          </p:cNvPr>
          <p:cNvSpPr>
            <a:spLocks noGrp="1"/>
          </p:cNvSpPr>
          <p:nvPr>
            <p:ph idx="1"/>
          </p:nvPr>
        </p:nvSpPr>
        <p:spPr>
          <a:xfrm>
            <a:off x="4447308" y="591344"/>
            <a:ext cx="6906491" cy="5585619"/>
          </a:xfrm>
        </p:spPr>
        <p:txBody>
          <a:bodyPr anchor="ctr">
            <a:normAutofit/>
          </a:bodyPr>
          <a:lstStyle/>
          <a:p>
            <a:r>
              <a:rPr lang="en-US" dirty="0"/>
              <a:t>Sleep disturbances increase mind wandering.  </a:t>
            </a:r>
          </a:p>
          <a:p>
            <a:pPr lvl="1"/>
            <a:r>
              <a:rPr lang="en-US" dirty="0"/>
              <a:t>Too little sleep OR Excessive Sleep</a:t>
            </a:r>
          </a:p>
          <a:p>
            <a:r>
              <a:rPr lang="en-US" dirty="0"/>
              <a:t>Use peer-pressure to keep yourself on track.</a:t>
            </a:r>
          </a:p>
          <a:p>
            <a:r>
              <a:rPr lang="en-US" dirty="0"/>
              <a:t>Mindfulness training</a:t>
            </a:r>
          </a:p>
          <a:p>
            <a:r>
              <a:rPr lang="en-US" dirty="0"/>
              <a:t>Checking-in on yourself</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542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9A53-36A3-C00F-4FA0-79EDEEA0BAD3}"/>
              </a:ext>
            </a:extLst>
          </p:cNvPr>
          <p:cNvSpPr>
            <a:spLocks noGrp="1"/>
          </p:cNvSpPr>
          <p:nvPr>
            <p:ph type="title"/>
          </p:nvPr>
        </p:nvSpPr>
        <p:spPr/>
        <p:txBody>
          <a:bodyPr/>
          <a:lstStyle/>
          <a:p>
            <a:r>
              <a:rPr lang="en-US" dirty="0"/>
              <a:t>Mind Wandering when Studying</a:t>
            </a:r>
          </a:p>
        </p:txBody>
      </p:sp>
      <p:sp>
        <p:nvSpPr>
          <p:cNvPr id="3" name="Content Placeholder 2">
            <a:extLst>
              <a:ext uri="{FF2B5EF4-FFF2-40B4-BE49-F238E27FC236}">
                <a16:creationId xmlns:a16="http://schemas.microsoft.com/office/drawing/2014/main" id="{EE942170-1FB8-1340-35A7-8FE5ABB6233A}"/>
              </a:ext>
            </a:extLst>
          </p:cNvPr>
          <p:cNvSpPr>
            <a:spLocks noGrp="1"/>
          </p:cNvSpPr>
          <p:nvPr>
            <p:ph idx="1"/>
          </p:nvPr>
        </p:nvSpPr>
        <p:spPr/>
        <p:txBody>
          <a:bodyPr/>
          <a:lstStyle/>
          <a:p>
            <a:r>
              <a:rPr lang="en-US" dirty="0"/>
              <a:t>Reading out loud reduces mind wandering.</a:t>
            </a:r>
          </a:p>
          <a:p>
            <a:pPr lvl="1"/>
            <a:r>
              <a:rPr lang="en-US" dirty="0"/>
              <a:t>Listening to text increases mind wandering.</a:t>
            </a:r>
          </a:p>
          <a:p>
            <a:pPr lvl="1"/>
            <a:endParaRPr lang="en-US" dirty="0"/>
          </a:p>
          <a:p>
            <a:r>
              <a:rPr lang="en-US" dirty="0"/>
              <a:t>Increase your interaction with the material</a:t>
            </a:r>
          </a:p>
          <a:p>
            <a:pPr lvl="1"/>
            <a:r>
              <a:rPr lang="en-US" dirty="0"/>
              <a:t>Question yourself</a:t>
            </a:r>
          </a:p>
          <a:p>
            <a:pPr lvl="1"/>
            <a:r>
              <a:rPr lang="en-US" dirty="0"/>
              <a:t>Take notes</a:t>
            </a:r>
          </a:p>
          <a:p>
            <a:pPr lvl="1"/>
            <a:r>
              <a:rPr lang="en-US" dirty="0"/>
              <a:t>Explain </a:t>
            </a:r>
          </a:p>
          <a:p>
            <a:pPr lvl="1"/>
            <a:endParaRPr lang="en-US" dirty="0"/>
          </a:p>
          <a:p>
            <a:r>
              <a:rPr lang="en-US" dirty="0"/>
              <a:t>Self-Checks</a:t>
            </a:r>
          </a:p>
          <a:p>
            <a:pPr lvl="1"/>
            <a:r>
              <a:rPr lang="en-US" dirty="0"/>
              <a:t>Set a timer for 5 minutes.  Are you mind wandering?</a:t>
            </a:r>
          </a:p>
          <a:p>
            <a:endParaRPr lang="en-US" dirty="0"/>
          </a:p>
          <a:p>
            <a:endParaRPr lang="en-US" dirty="0"/>
          </a:p>
        </p:txBody>
      </p:sp>
    </p:spTree>
    <p:extLst>
      <p:ext uri="{BB962C8B-B14F-4D97-AF65-F5344CB8AC3E}">
        <p14:creationId xmlns:p14="http://schemas.microsoft.com/office/powerpoint/2010/main" val="3654801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4FA4F-5B48-A30E-ECA1-997022A410AA}"/>
              </a:ext>
            </a:extLst>
          </p:cNvPr>
          <p:cNvSpPr>
            <a:spLocks noGrp="1"/>
          </p:cNvSpPr>
          <p:nvPr>
            <p:ph type="title"/>
          </p:nvPr>
        </p:nvSpPr>
        <p:spPr/>
        <p:txBody>
          <a:bodyPr/>
          <a:lstStyle/>
          <a:p>
            <a:r>
              <a:rPr lang="en-US" dirty="0"/>
              <a:t>Mind Wandering in the Classroom</a:t>
            </a:r>
          </a:p>
        </p:txBody>
      </p:sp>
      <p:sp>
        <p:nvSpPr>
          <p:cNvPr id="3" name="Content Placeholder 2">
            <a:extLst>
              <a:ext uri="{FF2B5EF4-FFF2-40B4-BE49-F238E27FC236}">
                <a16:creationId xmlns:a16="http://schemas.microsoft.com/office/drawing/2014/main" id="{288F3356-A7B9-0796-7BC0-C5BADFD68CE1}"/>
              </a:ext>
            </a:extLst>
          </p:cNvPr>
          <p:cNvSpPr>
            <a:spLocks noGrp="1"/>
          </p:cNvSpPr>
          <p:nvPr>
            <p:ph idx="1"/>
          </p:nvPr>
        </p:nvSpPr>
        <p:spPr/>
        <p:txBody>
          <a:bodyPr>
            <a:normAutofit/>
          </a:bodyPr>
          <a:lstStyle/>
          <a:p>
            <a:r>
              <a:rPr lang="en-US" dirty="0"/>
              <a:t>Students at the first 1/3 of the classroom report less mind wandering</a:t>
            </a:r>
          </a:p>
          <a:p>
            <a:pPr lvl="1"/>
            <a:endParaRPr lang="en-US" dirty="0"/>
          </a:p>
          <a:p>
            <a:r>
              <a:rPr lang="en-US" dirty="0"/>
              <a:t>Self-Checks</a:t>
            </a:r>
          </a:p>
          <a:p>
            <a:pPr lvl="1"/>
            <a:r>
              <a:rPr lang="en-US" dirty="0"/>
              <a:t>5 minute check-ins</a:t>
            </a:r>
          </a:p>
          <a:p>
            <a:pPr lvl="1"/>
            <a:r>
              <a:rPr lang="en-US" dirty="0"/>
              <a:t>End of slide check-ins</a:t>
            </a:r>
          </a:p>
          <a:p>
            <a:pPr lvl="1"/>
            <a:endParaRPr lang="en-US" dirty="0"/>
          </a:p>
          <a:p>
            <a:r>
              <a:rPr lang="en-US" dirty="0"/>
              <a:t>Is there something you’re worried about?  Something you need to do later? </a:t>
            </a:r>
          </a:p>
          <a:p>
            <a:pPr lvl="1"/>
            <a:r>
              <a:rPr lang="en-US" dirty="0"/>
              <a:t>Unfinished business creates internal distractions</a:t>
            </a:r>
          </a:p>
          <a:p>
            <a:pPr lvl="1"/>
            <a:r>
              <a:rPr lang="en-US" dirty="0"/>
              <a:t>Jot down your thoughts, reminders, etc. right before class</a:t>
            </a:r>
          </a:p>
          <a:p>
            <a:endParaRPr lang="en-US" dirty="0"/>
          </a:p>
          <a:p>
            <a:endParaRPr lang="en-US" dirty="0"/>
          </a:p>
        </p:txBody>
      </p:sp>
    </p:spTree>
    <p:extLst>
      <p:ext uri="{BB962C8B-B14F-4D97-AF65-F5344CB8AC3E}">
        <p14:creationId xmlns:p14="http://schemas.microsoft.com/office/powerpoint/2010/main" val="1326607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8A7BA06D-B3FF-4E91-8639-B4569AE3A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Arc 10">
            <a:extLst>
              <a:ext uri="{FF2B5EF4-FFF2-40B4-BE49-F238E27FC236}">
                <a16:creationId xmlns:a16="http://schemas.microsoft.com/office/drawing/2014/main" id="{2B30C86D-5A07-48BC-9C9D-6F9A2DB1E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FA757AA3-2256-3660-C53B-AC295B1F9ACB}"/>
              </a:ext>
            </a:extLst>
          </p:cNvPr>
          <p:cNvSpPr>
            <a:spLocks noGrp="1"/>
          </p:cNvSpPr>
          <p:nvPr>
            <p:ph type="title"/>
          </p:nvPr>
        </p:nvSpPr>
        <p:spPr>
          <a:xfrm>
            <a:off x="3315031" y="2227498"/>
            <a:ext cx="5561938" cy="2513516"/>
          </a:xfrm>
        </p:spPr>
        <p:txBody>
          <a:bodyPr vert="horz" lIns="91440" tIns="45720" rIns="91440" bIns="45720" rtlCol="0" anchor="b">
            <a:normAutofit/>
          </a:bodyPr>
          <a:lstStyle/>
          <a:p>
            <a:pPr algn="ctr"/>
            <a:r>
              <a:rPr lang="en-US" sz="3300" kern="1200" dirty="0">
                <a:solidFill>
                  <a:schemeClr val="tx1"/>
                </a:solidFill>
                <a:latin typeface="+mj-lt"/>
                <a:ea typeface="+mj-ea"/>
                <a:cs typeface="+mj-cs"/>
              </a:rPr>
              <a:t>Distractions are inevitable, but you can set yourself up to create the best environment possible.</a:t>
            </a:r>
            <a:br>
              <a:rPr lang="en-US" sz="3300" kern="1200" dirty="0">
                <a:solidFill>
                  <a:schemeClr val="tx1"/>
                </a:solidFill>
                <a:latin typeface="+mj-lt"/>
                <a:ea typeface="+mj-ea"/>
                <a:cs typeface="+mj-cs"/>
              </a:rPr>
            </a:br>
            <a:endParaRPr lang="en-US" sz="3300" kern="1200" dirty="0">
              <a:solidFill>
                <a:schemeClr val="tx1"/>
              </a:solidFill>
              <a:latin typeface="+mj-lt"/>
              <a:ea typeface="+mj-ea"/>
              <a:cs typeface="+mj-cs"/>
            </a:endParaRPr>
          </a:p>
        </p:txBody>
      </p:sp>
      <p:sp>
        <p:nvSpPr>
          <p:cNvPr id="21" name="Arc 20">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2">
                <a:lumMod val="75000"/>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143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Arc 19">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8A68DC-5470-AFC7-B6D2-31FAEA5A7654}"/>
              </a:ext>
            </a:extLst>
          </p:cNvPr>
          <p:cNvSpPr>
            <a:spLocks noGrp="1"/>
          </p:cNvSpPr>
          <p:nvPr>
            <p:ph type="title"/>
          </p:nvPr>
        </p:nvSpPr>
        <p:spPr>
          <a:xfrm>
            <a:off x="838200" y="643467"/>
            <a:ext cx="2951205" cy="5571066"/>
          </a:xfrm>
        </p:spPr>
        <p:txBody>
          <a:bodyPr>
            <a:normAutofit/>
          </a:bodyPr>
          <a:lstStyle/>
          <a:p>
            <a:r>
              <a:rPr lang="en-US" sz="3600" dirty="0">
                <a:solidFill>
                  <a:srgbClr val="FFFFFF"/>
                </a:solidFill>
              </a:rPr>
              <a:t>2 Things for you to Remember:</a:t>
            </a:r>
          </a:p>
        </p:txBody>
      </p:sp>
      <p:sp>
        <p:nvSpPr>
          <p:cNvPr id="22" name="Rectangle: Rounded Corners 21">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4" name="Content Placeholder 2">
            <a:extLst>
              <a:ext uri="{FF2B5EF4-FFF2-40B4-BE49-F238E27FC236}">
                <a16:creationId xmlns:a16="http://schemas.microsoft.com/office/drawing/2014/main" id="{40198F7F-7214-D980-7519-81D739EA885A}"/>
              </a:ext>
            </a:extLst>
          </p:cNvPr>
          <p:cNvGraphicFramePr>
            <a:graphicFrameLocks noGrp="1"/>
          </p:cNvGraphicFramePr>
          <p:nvPr>
            <p:ph idx="1"/>
            <p:extLst>
              <p:ext uri="{D42A27DB-BD31-4B8C-83A1-F6EECF244321}">
                <p14:modId xmlns:p14="http://schemas.microsoft.com/office/powerpoint/2010/main" val="3791348562"/>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9575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DD589C7C-2054-458C-D5C6-F3FE122931C4}"/>
              </a:ext>
            </a:extLst>
          </p:cNvPr>
          <p:cNvSpPr>
            <a:spLocks noGrp="1"/>
          </p:cNvSpPr>
          <p:nvPr>
            <p:ph type="title"/>
          </p:nvPr>
        </p:nvSpPr>
        <p:spPr>
          <a:xfrm>
            <a:off x="838200" y="365125"/>
            <a:ext cx="5558489" cy="1325563"/>
          </a:xfrm>
        </p:spPr>
        <p:txBody>
          <a:bodyPr>
            <a:normAutofit/>
          </a:bodyPr>
          <a:lstStyle/>
          <a:p>
            <a:r>
              <a:rPr lang="en-US" dirty="0"/>
              <a:t>You’re thinking…..</a:t>
            </a:r>
          </a:p>
        </p:txBody>
      </p:sp>
      <p:sp>
        <p:nvSpPr>
          <p:cNvPr id="12" name="Freeform: Shape 11">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a:extLst>
              <a:ext uri="{FF2B5EF4-FFF2-40B4-BE49-F238E27FC236}">
                <a16:creationId xmlns:a16="http://schemas.microsoft.com/office/drawing/2014/main" id="{E435DBA0-776F-9815-848C-A27CE769AF4A}"/>
              </a:ext>
            </a:extLst>
          </p:cNvPr>
          <p:cNvSpPr>
            <a:spLocks noGrp="1"/>
          </p:cNvSpPr>
          <p:nvPr>
            <p:ph idx="1"/>
          </p:nvPr>
        </p:nvSpPr>
        <p:spPr>
          <a:xfrm>
            <a:off x="838200" y="1825625"/>
            <a:ext cx="5558489" cy="4351338"/>
          </a:xfrm>
        </p:spPr>
        <p:txBody>
          <a:bodyPr>
            <a:normAutofit/>
          </a:bodyPr>
          <a:lstStyle/>
          <a:p>
            <a:pPr marL="0" indent="0">
              <a:buNone/>
            </a:pPr>
            <a:r>
              <a:rPr lang="en-US" sz="2800" dirty="0"/>
              <a:t>Not Me!  I’m great at multitasking!</a:t>
            </a:r>
          </a:p>
        </p:txBody>
      </p:sp>
      <p:sp>
        <p:nvSpPr>
          <p:cNvPr id="14" name="Oval 13">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Block Arc 15">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0" name="Straight Connector 19">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2" name="Freeform: Shape 21">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Arc 23">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Freeform: Shape 25">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6083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D354-53BE-E49C-D63B-8F3879371B8D}"/>
              </a:ext>
            </a:extLst>
          </p:cNvPr>
          <p:cNvSpPr>
            <a:spLocks noGrp="1"/>
          </p:cNvSpPr>
          <p:nvPr>
            <p:ph type="title"/>
          </p:nvPr>
        </p:nvSpPr>
        <p:spPr/>
        <p:txBody>
          <a:bodyPr/>
          <a:lstStyle/>
          <a:p>
            <a:r>
              <a:rPr lang="en-US" dirty="0"/>
              <a:t>Let’s try a simple experiment….</a:t>
            </a:r>
          </a:p>
        </p:txBody>
      </p:sp>
      <p:sp>
        <p:nvSpPr>
          <p:cNvPr id="3" name="Content Placeholder 2">
            <a:extLst>
              <a:ext uri="{FF2B5EF4-FFF2-40B4-BE49-F238E27FC236}">
                <a16:creationId xmlns:a16="http://schemas.microsoft.com/office/drawing/2014/main" id="{D9B7B112-ED84-B5E8-D5D6-570E5E5555BE}"/>
              </a:ext>
            </a:extLst>
          </p:cNvPr>
          <p:cNvSpPr>
            <a:spLocks noGrp="1"/>
          </p:cNvSpPr>
          <p:nvPr>
            <p:ph idx="1"/>
          </p:nvPr>
        </p:nvSpPr>
        <p:spPr/>
        <p:txBody>
          <a:bodyPr/>
          <a:lstStyle/>
          <a:p>
            <a:pPr marL="0" indent="0">
              <a:buNone/>
            </a:pPr>
            <a:r>
              <a:rPr lang="en-US" dirty="0"/>
              <a:t>Recite the following out loud:</a:t>
            </a:r>
          </a:p>
          <a:p>
            <a:pPr marL="0" indent="0">
              <a:buNone/>
            </a:pPr>
            <a:r>
              <a:rPr lang="en-US" dirty="0"/>
              <a:t>	Count 1-26</a:t>
            </a:r>
          </a:p>
          <a:p>
            <a:pPr marL="0" indent="0">
              <a:buNone/>
            </a:pPr>
            <a:r>
              <a:rPr lang="en-US" dirty="0"/>
              <a:t>	Say the letters from A-Z</a:t>
            </a:r>
          </a:p>
          <a:p>
            <a:pPr marL="0" indent="0">
              <a:buNone/>
            </a:pPr>
            <a:endParaRPr lang="en-US" dirty="0"/>
          </a:p>
          <a:p>
            <a:pPr marL="0" indent="0">
              <a:buNone/>
            </a:pPr>
            <a:r>
              <a:rPr lang="en-US" dirty="0"/>
              <a:t>Now, alternate between the numbers and letters.  </a:t>
            </a:r>
          </a:p>
        </p:txBody>
      </p:sp>
    </p:spTree>
    <p:extLst>
      <p:ext uri="{BB962C8B-B14F-4D97-AF65-F5344CB8AC3E}">
        <p14:creationId xmlns:p14="http://schemas.microsoft.com/office/powerpoint/2010/main" val="387354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Cost of Task Switching: A Simple Yet Very Powerful Demonstration">
            <a:extLst>
              <a:ext uri="{FF2B5EF4-FFF2-40B4-BE49-F238E27FC236}">
                <a16:creationId xmlns:a16="http://schemas.microsoft.com/office/drawing/2014/main" id="{E44A1A5C-8F2B-0F04-A5B9-3FA3DD9ABD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925" y="651897"/>
            <a:ext cx="10694035" cy="6206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8802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BC624B-8BB6-A702-C127-16D85049BB21}"/>
              </a:ext>
            </a:extLst>
          </p:cNvPr>
          <p:cNvSpPr txBox="1"/>
          <p:nvPr/>
        </p:nvSpPr>
        <p:spPr>
          <a:xfrm>
            <a:off x="9220200" y="6217920"/>
            <a:ext cx="2392680" cy="369332"/>
          </a:xfrm>
          <a:prstGeom prst="rect">
            <a:avLst/>
          </a:prstGeom>
          <a:noFill/>
        </p:spPr>
        <p:txBody>
          <a:bodyPr wrap="square" rtlCol="0">
            <a:spAutoFit/>
          </a:bodyPr>
          <a:lstStyle/>
          <a:p>
            <a:r>
              <a:rPr lang="en-US" dirty="0"/>
              <a:t>Ophir et al., 2009</a:t>
            </a:r>
          </a:p>
        </p:txBody>
      </p:sp>
      <p:pic>
        <p:nvPicPr>
          <p:cNvPr id="2050" name="Picture 2" descr="Heavy multitaskers have reduced memory">
            <a:extLst>
              <a:ext uri="{FF2B5EF4-FFF2-40B4-BE49-F238E27FC236}">
                <a16:creationId xmlns:a16="http://schemas.microsoft.com/office/drawing/2014/main" id="{62333101-A18D-F831-8CC7-85AE20BCFF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1470" y="1840230"/>
            <a:ext cx="3492500" cy="23241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E0F713B-98C4-1AEB-F610-DE7ABEBED2BD}"/>
              </a:ext>
            </a:extLst>
          </p:cNvPr>
          <p:cNvSpPr txBox="1"/>
          <p:nvPr/>
        </p:nvSpPr>
        <p:spPr>
          <a:xfrm>
            <a:off x="1493520" y="472440"/>
            <a:ext cx="7376160" cy="954107"/>
          </a:xfrm>
          <a:prstGeom prst="rect">
            <a:avLst/>
          </a:prstGeom>
          <a:noFill/>
        </p:spPr>
        <p:txBody>
          <a:bodyPr wrap="square" rtlCol="0">
            <a:spAutoFit/>
          </a:bodyPr>
          <a:lstStyle/>
          <a:p>
            <a:r>
              <a:rPr lang="en-US" sz="2800" dirty="0"/>
              <a:t>People who rate themselves as high on multitasking ability…..</a:t>
            </a:r>
          </a:p>
        </p:txBody>
      </p:sp>
      <p:sp>
        <p:nvSpPr>
          <p:cNvPr id="4" name="TextBox 3">
            <a:extLst>
              <a:ext uri="{FF2B5EF4-FFF2-40B4-BE49-F238E27FC236}">
                <a16:creationId xmlns:a16="http://schemas.microsoft.com/office/drawing/2014/main" id="{F7A93A13-C76A-CB53-A7F6-757400419A9F}"/>
              </a:ext>
            </a:extLst>
          </p:cNvPr>
          <p:cNvSpPr txBox="1"/>
          <p:nvPr/>
        </p:nvSpPr>
        <p:spPr>
          <a:xfrm>
            <a:off x="4815840" y="4572000"/>
            <a:ext cx="6461760" cy="954107"/>
          </a:xfrm>
          <a:prstGeom prst="rect">
            <a:avLst/>
          </a:prstGeom>
          <a:noFill/>
        </p:spPr>
        <p:txBody>
          <a:bodyPr wrap="square" rtlCol="0">
            <a:spAutoFit/>
          </a:bodyPr>
          <a:lstStyle/>
          <a:p>
            <a:r>
              <a:rPr lang="en-US" sz="2800" dirty="0"/>
              <a:t>Perform worse on tests of attention and memory.</a:t>
            </a:r>
          </a:p>
        </p:txBody>
      </p:sp>
    </p:spTree>
    <p:extLst>
      <p:ext uri="{BB962C8B-B14F-4D97-AF65-F5344CB8AC3E}">
        <p14:creationId xmlns:p14="http://schemas.microsoft.com/office/powerpoint/2010/main" val="2636416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355D6-C0CF-A60F-B6AD-A445DBD180BA}"/>
              </a:ext>
            </a:extLst>
          </p:cNvPr>
          <p:cNvSpPr>
            <a:spLocks noGrp="1"/>
          </p:cNvSpPr>
          <p:nvPr>
            <p:ph type="title"/>
          </p:nvPr>
        </p:nvSpPr>
        <p:spPr/>
        <p:txBody>
          <a:bodyPr/>
          <a:lstStyle/>
          <a:p>
            <a:r>
              <a:rPr lang="en-US" dirty="0"/>
              <a:t>Reducing Distractions when Studying</a:t>
            </a:r>
          </a:p>
        </p:txBody>
      </p:sp>
      <p:sp>
        <p:nvSpPr>
          <p:cNvPr id="3" name="Text Placeholder 2">
            <a:extLst>
              <a:ext uri="{FF2B5EF4-FFF2-40B4-BE49-F238E27FC236}">
                <a16:creationId xmlns:a16="http://schemas.microsoft.com/office/drawing/2014/main" id="{788F0FA9-4D02-027B-5602-D48447B5416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9461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68" name="Freeform: Shape 6167">
            <a:extLst>
              <a:ext uri="{FF2B5EF4-FFF2-40B4-BE49-F238E27FC236}">
                <a16:creationId xmlns:a16="http://schemas.microsoft.com/office/drawing/2014/main" id="{8A7BA06D-B3FF-4E91-8639-B4569AE3A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70" name="Arc 6169">
            <a:extLst>
              <a:ext uri="{FF2B5EF4-FFF2-40B4-BE49-F238E27FC236}">
                <a16:creationId xmlns:a16="http://schemas.microsoft.com/office/drawing/2014/main" id="{2B30C86D-5A07-48BC-9C9D-6F9A2DB1E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6172" name="Rectangle 6171">
            <a:extLst>
              <a:ext uri="{FF2B5EF4-FFF2-40B4-BE49-F238E27FC236}">
                <a16:creationId xmlns:a16="http://schemas.microsoft.com/office/drawing/2014/main" id="{57E36F3B-5EA3-4859-A8E1-7DB2CD0BF0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74" name="Arc 6173">
            <a:extLst>
              <a:ext uri="{FF2B5EF4-FFF2-40B4-BE49-F238E27FC236}">
                <a16:creationId xmlns:a16="http://schemas.microsoft.com/office/drawing/2014/main" id="{18E928D9-3091-4385-B979-265D55AD0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03011">
            <a:off x="2179195" y="70086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65EE53D2-DDBB-517A-64A7-95DFF17C5FF4}"/>
              </a:ext>
            </a:extLst>
          </p:cNvPr>
          <p:cNvSpPr txBox="1"/>
          <p:nvPr/>
        </p:nvSpPr>
        <p:spPr>
          <a:xfrm>
            <a:off x="643467" y="795509"/>
            <a:ext cx="4343203" cy="2798604"/>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700" kern="1200">
                <a:solidFill>
                  <a:schemeClr val="tx1"/>
                </a:solidFill>
                <a:latin typeface="+mj-lt"/>
                <a:ea typeface="+mj-ea"/>
                <a:cs typeface="+mj-cs"/>
              </a:rPr>
              <a:t>Which is this the best place to study?</a:t>
            </a:r>
          </a:p>
        </p:txBody>
      </p:sp>
      <p:pic>
        <p:nvPicPr>
          <p:cNvPr id="6152" name="Picture 8" descr="Smith-Traber Hall - Wheaton College, IL">
            <a:extLst>
              <a:ext uri="{FF2B5EF4-FFF2-40B4-BE49-F238E27FC236}">
                <a16:creationId xmlns:a16="http://schemas.microsoft.com/office/drawing/2014/main" id="{DF5EDA27-2C2A-874F-98E1-8AF38191FC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232" r="25774"/>
          <a:stretch/>
        </p:blipFill>
        <p:spPr bwMode="auto">
          <a:xfrm>
            <a:off x="5725325" y="175469"/>
            <a:ext cx="3025660" cy="3146323"/>
          </a:xfrm>
          <a:custGeom>
            <a:avLst/>
            <a:gdLst/>
            <a:ahLst/>
            <a:cxnLst/>
            <a:rect l="l" t="t" r="r" b="b"/>
            <a:pathLst>
              <a:path w="3146323" h="3146323">
                <a:moveTo>
                  <a:pt x="91778" y="0"/>
                </a:moveTo>
                <a:lnTo>
                  <a:pt x="3054545" y="0"/>
                </a:lnTo>
                <a:cubicBezTo>
                  <a:pt x="3105233" y="0"/>
                  <a:pt x="3146323" y="41090"/>
                  <a:pt x="3146323" y="91778"/>
                </a:cubicBezTo>
                <a:lnTo>
                  <a:pt x="3146323" y="3054545"/>
                </a:lnTo>
                <a:cubicBezTo>
                  <a:pt x="3146323" y="3105233"/>
                  <a:pt x="3105233" y="3146323"/>
                  <a:pt x="3054545" y="3146323"/>
                </a:cubicBezTo>
                <a:lnTo>
                  <a:pt x="91778" y="3146323"/>
                </a:lnTo>
                <a:cubicBezTo>
                  <a:pt x="41090" y="3146323"/>
                  <a:pt x="0" y="3105233"/>
                  <a:pt x="0" y="3054545"/>
                </a:cubicBezTo>
                <a:lnTo>
                  <a:pt x="0" y="91778"/>
                </a:lnTo>
                <a:cubicBezTo>
                  <a:pt x="0" y="41090"/>
                  <a:pt x="41090" y="0"/>
                  <a:pt x="91778" y="0"/>
                </a:cubicBezTo>
                <a:close/>
              </a:path>
            </a:pathLst>
          </a:custGeom>
          <a:noFill/>
          <a:extLst>
            <a:ext uri="{909E8E84-426E-40DD-AFC4-6F175D3DCCD1}">
              <a14:hiddenFill xmlns:a14="http://schemas.microsoft.com/office/drawing/2010/main">
                <a:solidFill>
                  <a:srgbClr val="FFFFFF"/>
                </a:solidFill>
              </a14:hiddenFill>
            </a:ext>
          </a:extLst>
        </p:spPr>
      </p:pic>
      <p:sp>
        <p:nvSpPr>
          <p:cNvPr id="6176" name="Oval 6175">
            <a:extLst>
              <a:ext uri="{FF2B5EF4-FFF2-40B4-BE49-F238E27FC236}">
                <a16:creationId xmlns:a16="http://schemas.microsoft.com/office/drawing/2014/main" id="{7D602432-D774-4CF5-94E8-7D52D0105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1186" y="5486807"/>
            <a:ext cx="491961" cy="49196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6146" name="Picture 2" descr="The Todd M. Beamer Center Honors 9/11 Hero - Wheaton College, IL">
            <a:extLst>
              <a:ext uri="{FF2B5EF4-FFF2-40B4-BE49-F238E27FC236}">
                <a16:creationId xmlns:a16="http://schemas.microsoft.com/office/drawing/2014/main" id="{749FBFFB-50CD-6317-5736-8AF2507CA37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882" r="16087" b="-1"/>
          <a:stretch/>
        </p:blipFill>
        <p:spPr bwMode="auto">
          <a:xfrm>
            <a:off x="8932724" y="175469"/>
            <a:ext cx="3025660" cy="3146323"/>
          </a:xfrm>
          <a:custGeom>
            <a:avLst/>
            <a:gdLst/>
            <a:ahLst/>
            <a:cxnLst/>
            <a:rect l="l" t="t" r="r" b="b"/>
            <a:pathLst>
              <a:path w="3146323" h="3146323">
                <a:moveTo>
                  <a:pt x="91778" y="0"/>
                </a:moveTo>
                <a:lnTo>
                  <a:pt x="3054545" y="0"/>
                </a:lnTo>
                <a:cubicBezTo>
                  <a:pt x="3105233" y="0"/>
                  <a:pt x="3146323" y="41090"/>
                  <a:pt x="3146323" y="91778"/>
                </a:cubicBezTo>
                <a:lnTo>
                  <a:pt x="3146323" y="3054545"/>
                </a:lnTo>
                <a:cubicBezTo>
                  <a:pt x="3146323" y="3105233"/>
                  <a:pt x="3105233" y="3146323"/>
                  <a:pt x="3054545" y="3146323"/>
                </a:cubicBezTo>
                <a:lnTo>
                  <a:pt x="91778" y="3146323"/>
                </a:lnTo>
                <a:cubicBezTo>
                  <a:pt x="41090" y="3146323"/>
                  <a:pt x="0" y="3105233"/>
                  <a:pt x="0" y="3054545"/>
                </a:cubicBezTo>
                <a:lnTo>
                  <a:pt x="0" y="91778"/>
                </a:lnTo>
                <a:cubicBezTo>
                  <a:pt x="0" y="41090"/>
                  <a:pt x="41090" y="0"/>
                  <a:pt x="91778" y="0"/>
                </a:cubicBezTo>
                <a:close/>
              </a:path>
            </a:pathLst>
          </a:custGeom>
          <a:noFill/>
          <a:extLst>
            <a:ext uri="{909E8E84-426E-40DD-AFC4-6F175D3DCCD1}">
              <a14:hiddenFill xmlns:a14="http://schemas.microsoft.com/office/drawing/2010/main">
                <a:solidFill>
                  <a:srgbClr val="FFFFFF"/>
                </a:solidFill>
              </a14:hiddenFill>
            </a:ext>
          </a:extLst>
        </p:spPr>
      </p:pic>
      <p:pic>
        <p:nvPicPr>
          <p:cNvPr id="6148" name="Picture 4" descr="Writing Resources - Wheaton College, IL">
            <a:extLst>
              <a:ext uri="{FF2B5EF4-FFF2-40B4-BE49-F238E27FC236}">
                <a16:creationId xmlns:a16="http://schemas.microsoft.com/office/drawing/2014/main" id="{BE1ECDF3-4B06-502E-B656-5FD99F3218B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7409" r="8643"/>
          <a:stretch/>
        </p:blipFill>
        <p:spPr bwMode="auto">
          <a:xfrm>
            <a:off x="8932730" y="3497262"/>
            <a:ext cx="3023509" cy="3146323"/>
          </a:xfrm>
          <a:custGeom>
            <a:avLst/>
            <a:gdLst/>
            <a:ahLst/>
            <a:cxnLst/>
            <a:rect l="l" t="t" r="r" b="b"/>
            <a:pathLst>
              <a:path w="2561387" h="3146323">
                <a:moveTo>
                  <a:pt x="91979" y="0"/>
                </a:moveTo>
                <a:lnTo>
                  <a:pt x="2469408" y="0"/>
                </a:lnTo>
                <a:cubicBezTo>
                  <a:pt x="2520207" y="0"/>
                  <a:pt x="2561387" y="41180"/>
                  <a:pt x="2561387" y="91979"/>
                </a:cubicBezTo>
                <a:lnTo>
                  <a:pt x="2561387" y="3054344"/>
                </a:lnTo>
                <a:cubicBezTo>
                  <a:pt x="2561387" y="3105143"/>
                  <a:pt x="2520207" y="3146323"/>
                  <a:pt x="2469408" y="3146323"/>
                </a:cubicBezTo>
                <a:lnTo>
                  <a:pt x="91979" y="3146323"/>
                </a:lnTo>
                <a:cubicBezTo>
                  <a:pt x="41180" y="3146323"/>
                  <a:pt x="0" y="3105143"/>
                  <a:pt x="0" y="3054344"/>
                </a:cubicBezTo>
                <a:lnTo>
                  <a:pt x="0" y="91979"/>
                </a:lnTo>
                <a:cubicBezTo>
                  <a:pt x="0" y="41180"/>
                  <a:pt x="41180" y="0"/>
                  <a:pt x="91979" y="0"/>
                </a:cubicBezTo>
                <a:close/>
              </a:path>
            </a:pathLst>
          </a:custGeom>
          <a:noFill/>
          <a:extLst>
            <a:ext uri="{909E8E84-426E-40DD-AFC4-6F175D3DCCD1}">
              <a14:hiddenFill xmlns:a14="http://schemas.microsoft.com/office/drawing/2010/main">
                <a:solidFill>
                  <a:srgbClr val="FFFFFF"/>
                </a:solidFill>
              </a14:hiddenFill>
            </a:ext>
          </a:extLst>
        </p:spPr>
      </p:pic>
      <p:pic>
        <p:nvPicPr>
          <p:cNvPr id="6150" name="Picture 6" descr="Starbucks | Students gather to study or just to meet each ot… | Flickr">
            <a:extLst>
              <a:ext uri="{FF2B5EF4-FFF2-40B4-BE49-F238E27FC236}">
                <a16:creationId xmlns:a16="http://schemas.microsoft.com/office/drawing/2014/main" id="{7E30AE9E-FAF0-372D-BFBD-390514E5DC0B}"/>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5766" r="1" b="14986"/>
          <a:stretch/>
        </p:blipFill>
        <p:spPr bwMode="auto">
          <a:xfrm>
            <a:off x="5722384" y="3497261"/>
            <a:ext cx="3023509" cy="3146323"/>
          </a:xfrm>
          <a:custGeom>
            <a:avLst/>
            <a:gdLst/>
            <a:ahLst/>
            <a:cxnLst/>
            <a:rect l="l" t="t" r="r" b="b"/>
            <a:pathLst>
              <a:path w="2561387" h="3146323">
                <a:moveTo>
                  <a:pt x="91979" y="0"/>
                </a:moveTo>
                <a:lnTo>
                  <a:pt x="2469408" y="0"/>
                </a:lnTo>
                <a:cubicBezTo>
                  <a:pt x="2520207" y="0"/>
                  <a:pt x="2561387" y="41180"/>
                  <a:pt x="2561387" y="91979"/>
                </a:cubicBezTo>
                <a:lnTo>
                  <a:pt x="2561387" y="3054344"/>
                </a:lnTo>
                <a:cubicBezTo>
                  <a:pt x="2561387" y="3105143"/>
                  <a:pt x="2520207" y="3146323"/>
                  <a:pt x="2469408" y="3146323"/>
                </a:cubicBezTo>
                <a:lnTo>
                  <a:pt x="91979" y="3146323"/>
                </a:lnTo>
                <a:cubicBezTo>
                  <a:pt x="41180" y="3146323"/>
                  <a:pt x="0" y="3105143"/>
                  <a:pt x="0" y="3054344"/>
                </a:cubicBezTo>
                <a:lnTo>
                  <a:pt x="0" y="91979"/>
                </a:lnTo>
                <a:cubicBezTo>
                  <a:pt x="0" y="41180"/>
                  <a:pt x="41180" y="0"/>
                  <a:pt x="91979"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4069541"/>
      </p:ext>
    </p:extLst>
  </p:cSld>
  <p:clrMapOvr>
    <a:masterClrMapping/>
  </p:clrMapOvr>
</p:sld>
</file>

<file path=ppt/theme/theme1.xml><?xml version="1.0" encoding="utf-8"?>
<a:theme xmlns:a="http://schemas.openxmlformats.org/drawingml/2006/main" name="ShapesVTI">
  <a:themeElements>
    <a:clrScheme name="Office">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estival">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11026</TotalTime>
  <Words>1038</Words>
  <Application>Microsoft Macintosh PowerPoint</Application>
  <PresentationFormat>Widescreen</PresentationFormat>
  <Paragraphs>129</Paragraphs>
  <Slides>23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Cambria</vt:lpstr>
      <vt:lpstr>Century Gothic</vt:lpstr>
      <vt:lpstr>ShapesVTI</vt:lpstr>
      <vt:lpstr>Avoiding Distraction when Studying</vt:lpstr>
      <vt:lpstr>PowerPoint Presentation</vt:lpstr>
      <vt:lpstr>2 Things for you to Remember:</vt:lpstr>
      <vt:lpstr>You’re thinking…..</vt:lpstr>
      <vt:lpstr>Let’s try a simple experiment….</vt:lpstr>
      <vt:lpstr>PowerPoint Presentation</vt:lpstr>
      <vt:lpstr>PowerPoint Presentation</vt:lpstr>
      <vt:lpstr>Reducing Distractions when Studying</vt:lpstr>
      <vt:lpstr>PowerPoint Presentation</vt:lpstr>
      <vt:lpstr>What counts as a distraction?</vt:lpstr>
      <vt:lpstr>What to do about distraction?</vt:lpstr>
      <vt:lpstr>PowerPoint Presentation</vt:lpstr>
      <vt:lpstr>What can we do about cell phone distraction?</vt:lpstr>
      <vt:lpstr>Reducing Distractions in the Classroom</vt:lpstr>
      <vt:lpstr>Reducing Distractions in the Classroom</vt:lpstr>
      <vt:lpstr>Reducing distractions when taking notes on your computer </vt:lpstr>
      <vt:lpstr>PowerPoint Presentation</vt:lpstr>
      <vt:lpstr>PowerPoint Presentation</vt:lpstr>
      <vt:lpstr>Mind Wandering</vt:lpstr>
      <vt:lpstr>General tips  </vt:lpstr>
      <vt:lpstr>Mind Wandering when Studying</vt:lpstr>
      <vt:lpstr>Mind Wandering in the Classroom</vt:lpstr>
      <vt:lpstr>Distractions are inevitable, but you can set yourself up to create the best environment possible.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Distraction when Studying</dc:title>
  <dc:creator>Aimee Callender</dc:creator>
  <cp:lastModifiedBy>Aimee Callender</cp:lastModifiedBy>
  <cp:revision>7</cp:revision>
  <dcterms:created xsi:type="dcterms:W3CDTF">2023-01-24T21:24:01Z</dcterms:created>
  <dcterms:modified xsi:type="dcterms:W3CDTF">2023-04-06T13:15:58Z</dcterms:modified>
</cp:coreProperties>
</file>