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5" r:id="rId3"/>
    <p:sldId id="281" r:id="rId4"/>
    <p:sldId id="277" r:id="rId5"/>
    <p:sldId id="278" r:id="rId6"/>
    <p:sldId id="279" r:id="rId7"/>
    <p:sldId id="280" r:id="rId8"/>
    <p:sldId id="284" r:id="rId9"/>
    <p:sldId id="283" r:id="rId10"/>
    <p:sldId id="293" r:id="rId11"/>
    <p:sldId id="286" r:id="rId12"/>
    <p:sldId id="287" r:id="rId13"/>
    <p:sldId id="288" r:id="rId14"/>
    <p:sldId id="296" r:id="rId15"/>
    <p:sldId id="292" r:id="rId16"/>
    <p:sldId id="294" r:id="rId17"/>
    <p:sldId id="295" r:id="rId18"/>
    <p:sldId id="289" r:id="rId19"/>
    <p:sldId id="290" r:id="rId20"/>
    <p:sldId id="300" r:id="rId21"/>
    <p:sldId id="301" r:id="rId22"/>
    <p:sldId id="302" r:id="rId23"/>
    <p:sldId id="303" r:id="rId24"/>
    <p:sldId id="291" r:id="rId25"/>
    <p:sldId id="305" r:id="rId26"/>
    <p:sldId id="304" r:id="rId27"/>
    <p:sldId id="297" r:id="rId28"/>
    <p:sldId id="298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01E"/>
    <a:srgbClr val="0B3E7B"/>
    <a:srgbClr val="0E4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3"/>
  </p:normalViewPr>
  <p:slideViewPr>
    <p:cSldViewPr>
      <p:cViewPr varScale="1">
        <p:scale>
          <a:sx n="119" d="100"/>
          <a:sy n="119" d="100"/>
        </p:scale>
        <p:origin x="4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BB872-4112-4857-9A56-FF17F73B7E67}" type="datetimeFigureOut">
              <a:rPr lang="en-US" smtClean="0"/>
              <a:t>5/31/16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Wheaton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FF732-5063-4E26-9591-ABE9242F1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642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3A754-D8B2-49E9-B1FE-97D100B88108}" type="datetimeFigureOut">
              <a:rPr lang="en-US" smtClean="0"/>
              <a:t>5/31/16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Wheaton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8077A-DB7B-4CBA-B718-FA9FBD2F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1748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C3A754-D8B2-49E9-B1FE-97D100B88108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77A-DB7B-4CBA-B718-FA9FBD2FCC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6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C3A754-D8B2-49E9-B1FE-97D100B88108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77A-DB7B-4CBA-B718-FA9FBD2FCC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B678F1-46AA-409E-A048-BAC4B7B42236}" type="datetime8">
              <a:rPr lang="en-US" smtClean="0"/>
              <a:t>5/31/16 2:20 PM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5CB66-968E-49B0-ABC6-E60722086C2B}" type="slidenum">
              <a:rPr lang="en-US"/>
              <a:pPr/>
              <a:t>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B678F1-46AA-409E-A048-BAC4B7B42236}" type="datetime8">
              <a:rPr lang="en-US" smtClean="0"/>
              <a:t>5/31/16 2:20 PM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5CB66-968E-49B0-ABC6-E60722086C2B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B678F1-46AA-409E-A048-BAC4B7B42236}" type="datetime8">
              <a:rPr lang="en-US" smtClean="0"/>
              <a:t>5/31/16 2:20 PM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5CB66-968E-49B0-ABC6-E60722086C2B}" type="slidenum">
              <a:rPr lang="en-US"/>
              <a:pPr/>
              <a:t>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B678F1-46AA-409E-A048-BAC4B7B42236}" type="datetime8">
              <a:rPr lang="en-US" smtClean="0"/>
              <a:t>5/31/16 2:20 PM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5CB66-968E-49B0-ABC6-E60722086C2B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C3A754-D8B2-49E9-B1FE-97D100B88108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77A-DB7B-4CBA-B718-FA9FBD2FCC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2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C3A754-D8B2-49E9-B1FE-97D100B88108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77A-DB7B-4CBA-B718-FA9FBD2FCC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0"/>
            <a:ext cx="7772400" cy="91440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200" b="1">
                <a:solidFill>
                  <a:srgbClr val="0E4C96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81600"/>
            <a:ext cx="6400800" cy="91440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44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523999"/>
            <a:ext cx="5526088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0645-FD81-43DB-8709-2509EB6C5A92}" type="datetimeFigureOut">
              <a:rPr lang="en-US" smtClean="0"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EBA-7CDB-4518-ABD6-A1B0CED7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6326"/>
            <a:ext cx="8458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72000"/>
          </a:xfrm>
        </p:spPr>
        <p:txBody>
          <a:bodyPr/>
          <a:lstStyle>
            <a:lvl1pPr>
              <a:spcBef>
                <a:spcPts val="1200"/>
              </a:spcBef>
              <a:defRPr sz="26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0645-FD81-43DB-8709-2509EB6C5A92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EBA-7CDB-4518-ABD6-A1B0CED7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2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47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0645-FD81-43DB-8709-2509EB6C5A92}" type="datetimeFigureOut">
              <a:rPr lang="en-US" smtClean="0"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EBA-7CDB-4518-ABD6-A1B0CED7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73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73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0645-FD81-43DB-8709-2509EB6C5A92}" type="datetimeFigureOut">
              <a:rPr lang="en-US" smtClean="0"/>
              <a:t>5/31/16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EBA-7CDB-4518-ABD6-A1B0CED7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9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153400" cy="16764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122" y="3276600"/>
            <a:ext cx="7096478" cy="5334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3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2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153400" cy="16764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122" y="3276600"/>
            <a:ext cx="7096478" cy="5334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3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1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153400" cy="16764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122" y="3276600"/>
            <a:ext cx="7096478" cy="5334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3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2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153400" cy="16764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122" y="3276600"/>
            <a:ext cx="7096478" cy="5334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3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4419600"/>
            <a:ext cx="9144000" cy="2438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6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0645-FD81-43DB-8709-2509EB6C5A92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AEBA-7CDB-4518-ABD6-A1B0CED7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3" r:id="rId9"/>
    <p:sldLayoutId id="2147483657" r:id="rId10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4372"/>
        </a:buClr>
        <a:buFont typeface="Wingdings" pitchFamily="2" charset="2"/>
        <a:buChar char="§"/>
        <a:defRPr sz="26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2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0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18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267200"/>
            <a:ext cx="8991600" cy="914400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Intern Statement of Expectations &amp; Responsibilities</a:t>
            </a:r>
            <a:endParaRPr lang="en-US" sz="2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Dan </a:t>
            </a:r>
            <a:r>
              <a:rPr lang="en-US" b="1" dirty="0" err="1" smtClean="0"/>
              <a:t>Haase</a:t>
            </a:r>
            <a:r>
              <a:rPr lang="en-US" sz="1800" b="1" dirty="0" smtClean="0"/>
              <a:t>, Instructor &amp; Internship </a:t>
            </a:r>
            <a:r>
              <a:rPr lang="en-US" sz="1800" dirty="0"/>
              <a:t>S</a:t>
            </a:r>
            <a:r>
              <a:rPr lang="en-US" sz="1800" b="1" dirty="0" smtClean="0"/>
              <a:t>upervisor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Center for Global &amp; Experiential Learning 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035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Internship </a:t>
            </a:r>
            <a:r>
              <a:rPr lang="en-US" dirty="0" smtClean="0"/>
              <a:t>Statement Overview</a:t>
            </a:r>
            <a:endParaRPr lang="en-US" dirty="0" smtClean="0"/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342900" y="1524000"/>
            <a:ext cx="8534400" cy="5105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These slides will help you formulate an </a:t>
            </a:r>
            <a:r>
              <a:rPr lang="en-US" sz="2000" b="1" i="1" dirty="0">
                <a:latin typeface="+mj-lt"/>
              </a:rPr>
              <a:t>intentional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mentor relationship (the most crucial part of an internship). Not </a:t>
            </a:r>
            <a:r>
              <a:rPr lang="en-US" sz="2000" dirty="0">
                <a:latin typeface="+mj-lt"/>
              </a:rPr>
              <a:t>all relationships need such definition and </a:t>
            </a:r>
            <a:r>
              <a:rPr lang="en-US" sz="2000" dirty="0" smtClean="0">
                <a:latin typeface="+mj-lt"/>
              </a:rPr>
              <a:t>direction, </a:t>
            </a:r>
            <a:r>
              <a:rPr lang="en-US" sz="2000" dirty="0">
                <a:latin typeface="+mj-lt"/>
              </a:rPr>
              <a:t>but </a:t>
            </a:r>
            <a:r>
              <a:rPr lang="en-US" sz="2000" dirty="0" smtClean="0">
                <a:latin typeface="+mj-lt"/>
              </a:rPr>
              <a:t>without </a:t>
            </a:r>
            <a:r>
              <a:rPr lang="en-US" sz="2000" dirty="0">
                <a:latin typeface="+mj-lt"/>
              </a:rPr>
              <a:t>it we never experience the full potential of what a relationship </a:t>
            </a:r>
            <a:r>
              <a:rPr lang="en-US" sz="2000" dirty="0" smtClean="0">
                <a:latin typeface="+mj-lt"/>
              </a:rPr>
              <a:t>could be.</a:t>
            </a:r>
          </a:p>
          <a:p>
            <a:r>
              <a:rPr lang="en-US" sz="2000" dirty="0" smtClean="0">
                <a:latin typeface="+mj-lt"/>
              </a:rPr>
              <a:t>A specific </a:t>
            </a:r>
            <a:r>
              <a:rPr lang="en-US" sz="2000" dirty="0">
                <a:latin typeface="+mj-lt"/>
              </a:rPr>
              <a:t>outline </a:t>
            </a:r>
            <a:r>
              <a:rPr lang="en-US" sz="2000" dirty="0" smtClean="0">
                <a:latin typeface="+mj-lt"/>
              </a:rPr>
              <a:t>is advantageous </a:t>
            </a:r>
            <a:r>
              <a:rPr lang="en-US" sz="2000" dirty="0">
                <a:latin typeface="+mj-lt"/>
              </a:rPr>
              <a:t>even though it seems a bit contrived and impersonal at the outset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>
                <a:latin typeface="+mj-lt"/>
              </a:rPr>
              <a:t>The result however will be two committed people to the same purpose and each other</a:t>
            </a:r>
            <a:r>
              <a:rPr lang="en-US" sz="2000" dirty="0" smtClean="0">
                <a:latin typeface="+mj-lt"/>
              </a:rPr>
              <a:t>. </a:t>
            </a:r>
          </a:p>
          <a:p>
            <a:r>
              <a:rPr lang="en-US" sz="2000" b="1" dirty="0" smtClean="0">
                <a:latin typeface="+mj-lt"/>
              </a:rPr>
              <a:t>The </a:t>
            </a:r>
            <a:r>
              <a:rPr lang="en-US" sz="2000" b="1" dirty="0">
                <a:latin typeface="+mj-lt"/>
              </a:rPr>
              <a:t>most beneficial mentoring happens within a context of a defined and directed relationship</a:t>
            </a:r>
            <a:r>
              <a:rPr lang="en-US" sz="2000" dirty="0" smtClean="0">
                <a:latin typeface="+mj-lt"/>
              </a:rPr>
              <a:t>. Herein, work flourishes. </a:t>
            </a:r>
          </a:p>
          <a:p>
            <a:r>
              <a:rPr lang="en-US" sz="2000" u="sng" dirty="0" smtClean="0">
                <a:latin typeface="+mj-lt"/>
              </a:rPr>
              <a:t>An </a:t>
            </a:r>
            <a:r>
              <a:rPr lang="en-US" sz="2000" u="sng" dirty="0">
                <a:latin typeface="+mj-lt"/>
              </a:rPr>
              <a:t>internship rises or falls on expectations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(and how the intern deals with them). What follows is a </a:t>
            </a:r>
            <a:r>
              <a:rPr lang="en-US" sz="2000" dirty="0">
                <a:latin typeface="+mj-lt"/>
              </a:rPr>
              <a:t>“</a:t>
            </a:r>
            <a:r>
              <a:rPr lang="en-US" sz="2000" dirty="0" smtClean="0">
                <a:latin typeface="+mj-lt"/>
              </a:rPr>
              <a:t>guideline” for a </a:t>
            </a:r>
            <a:r>
              <a:rPr lang="en-US" sz="2000" dirty="0">
                <a:latin typeface="+mj-lt"/>
              </a:rPr>
              <a:t>statement you construct </a:t>
            </a:r>
            <a:r>
              <a:rPr lang="en-US" sz="2000" dirty="0" smtClean="0">
                <a:latin typeface="+mj-lt"/>
              </a:rPr>
              <a:t>for </a:t>
            </a:r>
            <a:r>
              <a:rPr lang="en-US" sz="2000" dirty="0">
                <a:latin typeface="+mj-lt"/>
              </a:rPr>
              <a:t>your benefit </a:t>
            </a:r>
            <a:r>
              <a:rPr lang="en-US" sz="2000" dirty="0" smtClean="0">
                <a:latin typeface="+mj-lt"/>
              </a:rPr>
              <a:t>and accountability. </a:t>
            </a:r>
          </a:p>
          <a:p>
            <a:r>
              <a:rPr lang="en-US" sz="2000" dirty="0" smtClean="0">
                <a:latin typeface="+mj-lt"/>
              </a:rPr>
              <a:t>As you construct the statement, ask: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2000" b="1" dirty="0" smtClean="0">
                <a:solidFill>
                  <a:schemeClr val="accent6"/>
                </a:solidFill>
                <a:latin typeface="+mj-lt"/>
              </a:rPr>
              <a:t>			“</a:t>
            </a:r>
            <a:r>
              <a:rPr lang="en-US" sz="2000" b="1" dirty="0">
                <a:solidFill>
                  <a:schemeClr val="accent6"/>
                </a:solidFill>
                <a:latin typeface="+mj-lt"/>
              </a:rPr>
              <a:t>What will enhance my learning</a:t>
            </a:r>
            <a:r>
              <a:rPr lang="en-US" sz="2000" b="1" dirty="0" smtClean="0">
                <a:solidFill>
                  <a:schemeClr val="accent6"/>
                </a:solidFill>
                <a:latin typeface="+mj-lt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1967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Internship </a:t>
            </a:r>
            <a:r>
              <a:rPr lang="en-US" dirty="0" smtClean="0"/>
              <a:t>Statement Overview</a:t>
            </a:r>
            <a:endParaRPr lang="en-US" dirty="0" smtClean="0"/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376518" y="1446572"/>
            <a:ext cx="8458200" cy="342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/>
                </a:solidFill>
              </a:rPr>
              <a:t>READ</a:t>
            </a:r>
            <a:r>
              <a:rPr lang="en-US" sz="2000" dirty="0" smtClean="0">
                <a:solidFill>
                  <a:schemeClr val="accent6"/>
                </a:solidFill>
              </a:rPr>
              <a:t> this overview slide of the what the statement will include:</a:t>
            </a:r>
            <a:endParaRPr lang="en-US" sz="2000" dirty="0" smtClean="0">
              <a:solidFill>
                <a:schemeClr val="accent6"/>
              </a:solidFill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09600" y="1916629"/>
            <a:ext cx="3611656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charset="0"/>
              </a:rPr>
              <a:t>QUESTION A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ultimate purpose of our relationship and </a:t>
            </a:r>
            <a:r>
              <a:rPr kumimoji="0" lang="en-US" altLang="en-US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work?</a:t>
            </a:r>
            <a:endParaRPr kumimoji="0" lang="en-US" alt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24400" y="1917534"/>
            <a:ext cx="3962400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charset="0"/>
              </a:rPr>
              <a:t>QUESTION B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nature of the reality of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 /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context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09600" y="3543619"/>
            <a:ext cx="3611656" cy="104775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charset="0"/>
              </a:rPr>
              <a:t>QUESTION C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virtues and qualities do we want to develop within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relationships/tasks?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495800" y="3508657"/>
            <a:ext cx="4191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charset="0"/>
              </a:rPr>
              <a:t>QUESTION D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are the best theories </a:t>
            </a:r>
            <a:r>
              <a:rPr lang="en-US" altLang="en-US" sz="1600" b="1" dirty="0">
                <a:latin typeface="+mj-lt"/>
              </a:rPr>
              <a:t>&amp;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methods for accomplishing our purposes?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609725" y="5153453"/>
            <a:ext cx="5715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charset="0"/>
              </a:rPr>
              <a:t>QUESTION E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experiences do we need to reach our goals and ultimate purpose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362200" y="2969076"/>
            <a:ext cx="0" cy="571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3657600" y="2969076"/>
            <a:ext cx="2514600" cy="571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310442" y="4580431"/>
            <a:ext cx="914400" cy="571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>
            <a:off x="4648199" y="4559654"/>
            <a:ext cx="913503" cy="58137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4221256" y="2430141"/>
            <a:ext cx="491938" cy="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199" y="6513405"/>
            <a:ext cx="838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Adapted from William K. </a:t>
            </a:r>
            <a:r>
              <a:rPr lang="en-US" sz="900" dirty="0" err="1">
                <a:latin typeface="+mj-lt"/>
              </a:rPr>
              <a:t>Frankena</a:t>
            </a:r>
            <a:r>
              <a:rPr lang="en-US" sz="900" dirty="0">
                <a:latin typeface="+mj-lt"/>
              </a:rPr>
              <a:t>, “Analyzing a Philosophy of Education” introduction to </a:t>
            </a:r>
            <a:r>
              <a:rPr lang="en-US" sz="900" i="1" dirty="0">
                <a:latin typeface="+mj-lt"/>
              </a:rPr>
              <a:t>Philosophy of Education </a:t>
            </a:r>
            <a:r>
              <a:rPr lang="en-US" sz="900" dirty="0">
                <a:latin typeface="+mj-lt"/>
              </a:rPr>
              <a:t>(Macmillan Publishing Co., NY, 1965), 4-10.</a:t>
            </a:r>
            <a:endParaRPr lang="en-US" sz="900" dirty="0">
              <a:latin typeface="+mj-lt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4221256" y="4079510"/>
            <a:ext cx="274544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</a:t>
            </a:r>
            <a:r>
              <a:rPr lang="en-US" dirty="0" smtClean="0"/>
              <a:t> your Internship Statement</a:t>
            </a:r>
            <a:endParaRPr lang="en-US" dirty="0" smtClean="0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09600" y="1916629"/>
            <a:ext cx="3611656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A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ultimate purpose of our relationship and </a:t>
            </a:r>
            <a:r>
              <a:rPr kumimoji="0" lang="en-US" altLang="en-US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work?</a:t>
            </a:r>
            <a:endParaRPr kumimoji="0" lang="en-US" alt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33528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CREATE</a:t>
            </a:r>
            <a:r>
              <a:rPr lang="en-US" sz="2800" dirty="0" smtClean="0"/>
              <a:t> a rationale</a:t>
            </a:r>
            <a:r>
              <a:rPr lang="en-US" sz="2800" dirty="0"/>
              <a:t>, </a:t>
            </a:r>
            <a:r>
              <a:rPr lang="en-US" sz="2800" dirty="0" smtClean="0"/>
              <a:t>or </a:t>
            </a:r>
            <a:r>
              <a:rPr lang="en-US" sz="2800" dirty="0"/>
              <a:t>main objective, that will </a:t>
            </a:r>
            <a:r>
              <a:rPr lang="en-US" sz="2800" dirty="0" smtClean="0"/>
              <a:t>be </a:t>
            </a:r>
            <a:r>
              <a:rPr lang="en-US" sz="2800" dirty="0"/>
              <a:t>an overarching purpose within </a:t>
            </a:r>
            <a:r>
              <a:rPr lang="en-US" sz="2800" dirty="0" smtClean="0"/>
              <a:t>your </a:t>
            </a:r>
            <a:r>
              <a:rPr lang="en-US" sz="2800" dirty="0"/>
              <a:t>mentoring </a:t>
            </a:r>
            <a:r>
              <a:rPr lang="en-US" sz="2800" dirty="0" smtClean="0"/>
              <a:t>relationship(s) </a:t>
            </a:r>
            <a:r>
              <a:rPr lang="en-US" sz="2800" dirty="0"/>
              <a:t>and </a:t>
            </a:r>
            <a:r>
              <a:rPr lang="en-US" sz="2800" dirty="0" smtClean="0"/>
              <a:t>work. 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What is your purpose </a:t>
            </a:r>
            <a:r>
              <a:rPr lang="en-US" sz="2800" dirty="0"/>
              <a:t>statement for your </a:t>
            </a:r>
            <a:r>
              <a:rPr lang="en-US" sz="2800" dirty="0" smtClean="0"/>
              <a:t>relationships and internship context?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45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</a:t>
            </a:r>
            <a:r>
              <a:rPr lang="en-US" dirty="0" smtClean="0"/>
              <a:t> your Internship Statement</a:t>
            </a:r>
            <a:endParaRPr lang="en-US" dirty="0" smtClean="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39640" y="1706300"/>
            <a:ext cx="3962400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B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nature of the reality of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 /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context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32004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IDENTIFY</a:t>
            </a:r>
            <a:r>
              <a:rPr lang="en-US" sz="2800" dirty="0" smtClean="0"/>
              <a:t> the assumptions </a:t>
            </a:r>
            <a:r>
              <a:rPr lang="en-US" sz="2800" dirty="0"/>
              <a:t>and </a:t>
            </a:r>
            <a:r>
              <a:rPr lang="en-US" sz="2800" dirty="0" smtClean="0"/>
              <a:t>real &amp; felt needs </a:t>
            </a:r>
            <a:r>
              <a:rPr lang="en-US" sz="2800" dirty="0"/>
              <a:t>guiding </a:t>
            </a:r>
            <a:r>
              <a:rPr lang="en-US" sz="2800" dirty="0" smtClean="0"/>
              <a:t>the relationships and work.</a:t>
            </a:r>
            <a:r>
              <a:rPr lang="en-US" sz="2800" i="1" dirty="0"/>
              <a:t> </a:t>
            </a:r>
            <a:r>
              <a:rPr lang="en-US" sz="2800" i="1" dirty="0" smtClean="0"/>
              <a:t>  				     </a:t>
            </a:r>
            <a:r>
              <a:rPr lang="en-US" i="1" dirty="0" smtClean="0"/>
              <a:t>NOTE THE FOLLOWING </a:t>
            </a:r>
            <a:r>
              <a:rPr lang="en-US" i="1" dirty="0"/>
              <a:t>4 SLIDES</a:t>
            </a:r>
            <a:r>
              <a:rPr lang="en-US" i="1" dirty="0" smtClean="0"/>
              <a:t>…</a:t>
            </a:r>
            <a:r>
              <a:rPr lang="en-US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What </a:t>
            </a:r>
            <a:r>
              <a:rPr lang="en-US" sz="2800" dirty="0"/>
              <a:t>are some of the contextual specifics of the </a:t>
            </a:r>
            <a:r>
              <a:rPr lang="en-US" sz="2800" dirty="0" smtClean="0"/>
              <a:t>relationships &amp; work responsibilities?  </a:t>
            </a:r>
          </a:p>
          <a:p>
            <a:r>
              <a:rPr lang="en-US" sz="2800" i="1" dirty="0" smtClean="0"/>
              <a:t>	</a:t>
            </a:r>
            <a:r>
              <a:rPr lang="en-US" sz="2000" i="1" dirty="0" smtClean="0"/>
              <a:t>(i.e. </a:t>
            </a:r>
            <a:r>
              <a:rPr lang="en-US" sz="2000" i="1" dirty="0"/>
              <a:t>a</a:t>
            </a:r>
            <a:r>
              <a:rPr lang="en-US" sz="2000" i="1" dirty="0" smtClean="0"/>
              <a:t>ge</a:t>
            </a:r>
            <a:r>
              <a:rPr lang="en-US" sz="2000" i="1" dirty="0"/>
              <a:t>, gender, socio-economic </a:t>
            </a:r>
            <a:r>
              <a:rPr lang="en-US" sz="2000" i="1" dirty="0" smtClean="0"/>
              <a:t>realities, etc.)</a:t>
            </a:r>
          </a:p>
          <a:p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5504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</a:t>
            </a:r>
            <a:r>
              <a:rPr lang="en-US" dirty="0" smtClean="0"/>
              <a:t> your Internship Statement</a:t>
            </a:r>
            <a:endParaRPr lang="en-US" dirty="0" smtClean="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24400" y="1731980"/>
            <a:ext cx="3962400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B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nature of the reality of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 /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context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31242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i="1" u="sng" dirty="0"/>
              <a:t>N</a:t>
            </a:r>
            <a:r>
              <a:rPr lang="en-US" sz="2800" i="1" u="sng" dirty="0" smtClean="0"/>
              <a:t>ot </a:t>
            </a:r>
            <a:r>
              <a:rPr lang="en-US" sz="2800" i="1" u="sng" dirty="0"/>
              <a:t>all of </a:t>
            </a:r>
            <a:r>
              <a:rPr lang="en-US" sz="2800" i="1" u="sng" dirty="0" smtClean="0"/>
              <a:t>the </a:t>
            </a:r>
            <a:r>
              <a:rPr lang="en-US" sz="2800" i="1" u="sng" dirty="0"/>
              <a:t>following needs are to be met in one mentoring relationship</a:t>
            </a:r>
            <a:r>
              <a:rPr lang="en-US" sz="2800" dirty="0"/>
              <a:t>. </a:t>
            </a:r>
            <a:r>
              <a:rPr lang="en-US" sz="2800" dirty="0" smtClean="0"/>
              <a:t>They </a:t>
            </a:r>
            <a:r>
              <a:rPr lang="en-US" sz="2800" dirty="0"/>
              <a:t>are simply the many </a:t>
            </a:r>
            <a:r>
              <a:rPr lang="en-US" sz="2800" dirty="0" smtClean="0"/>
              <a:t>complex </a:t>
            </a:r>
            <a:r>
              <a:rPr lang="en-US" sz="2800" dirty="0"/>
              <a:t>issues surrounding the college </a:t>
            </a:r>
            <a:r>
              <a:rPr lang="en-US" sz="2800" dirty="0" smtClean="0"/>
              <a:t>years.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SELECT</a:t>
            </a:r>
            <a:r>
              <a:rPr lang="en-US" sz="2800" dirty="0" smtClean="0"/>
              <a:t> those that will help </a:t>
            </a:r>
            <a:r>
              <a:rPr lang="en-US" sz="2800" dirty="0"/>
              <a:t>you bring intentionality to your mentoring </a:t>
            </a:r>
            <a:r>
              <a:rPr lang="en-US" sz="2800" dirty="0" smtClean="0"/>
              <a:t>relationship(s) and work...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05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</a:t>
            </a:r>
            <a:r>
              <a:rPr lang="en-US" dirty="0" smtClean="0"/>
              <a:t> your Internship Statement</a:t>
            </a:r>
            <a:endParaRPr lang="en-US" dirty="0" smtClean="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24400" y="1736203"/>
            <a:ext cx="3962400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B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nature of the reality of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 /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context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3042764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Worldview Needs</a:t>
            </a:r>
            <a:r>
              <a:rPr lang="en-US" sz="2400" dirty="0"/>
              <a:t>: </a:t>
            </a:r>
            <a:r>
              <a:rPr lang="en-US" sz="2400" dirty="0" smtClean="0"/>
              <a:t>what </a:t>
            </a:r>
            <a:r>
              <a:rPr lang="en-US" sz="2400" dirty="0"/>
              <a:t>you believe and </a:t>
            </a:r>
            <a:r>
              <a:rPr lang="en-US" sz="2400" dirty="0" smtClean="0"/>
              <a:t>why, etc.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i="1" dirty="0"/>
              <a:t>Identity Needs</a:t>
            </a:r>
            <a:r>
              <a:rPr lang="en-US" sz="2400" dirty="0"/>
              <a:t>: discover “Who am </a:t>
            </a:r>
            <a:r>
              <a:rPr lang="en-US" sz="2400" dirty="0" smtClean="0"/>
              <a:t>I?”; ”Whose am I?”; “Who are we?”…morally</a:t>
            </a:r>
            <a:r>
              <a:rPr lang="en-US" sz="2400" dirty="0"/>
              <a:t>, spiritually, socially, and </a:t>
            </a:r>
            <a:r>
              <a:rPr lang="en-US" sz="2400" dirty="0" smtClean="0"/>
              <a:t>economically, etc.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i="1" dirty="0"/>
              <a:t>Intimacy Needs</a:t>
            </a:r>
            <a:r>
              <a:rPr lang="en-US" sz="2400" b="1" dirty="0"/>
              <a:t>: </a:t>
            </a:r>
            <a:r>
              <a:rPr lang="en-US" sz="2400" dirty="0"/>
              <a:t>countering loneliness, forming lasting relationships, longing for </a:t>
            </a:r>
            <a:r>
              <a:rPr lang="en-US" sz="2400" dirty="0" smtClean="0"/>
              <a:t>social and </a:t>
            </a:r>
            <a:endParaRPr lang="en-US" sz="2400" b="1" dirty="0"/>
          </a:p>
          <a:p>
            <a:r>
              <a:rPr lang="en-US" sz="2400" dirty="0"/>
              <a:t>spiritual intimacy, </a:t>
            </a:r>
            <a:r>
              <a:rPr lang="en-US" sz="2400" dirty="0" smtClean="0"/>
              <a:t>questions </a:t>
            </a:r>
            <a:r>
              <a:rPr lang="en-US" sz="2400" dirty="0"/>
              <a:t>relating to marriage and </a:t>
            </a:r>
            <a:r>
              <a:rPr lang="en-US" sz="2400" dirty="0" smtClean="0"/>
              <a:t>dating, etc.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01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</a:t>
            </a:r>
            <a:r>
              <a:rPr lang="en-US" dirty="0" smtClean="0"/>
              <a:t> your Internship Statement</a:t>
            </a:r>
            <a:endParaRPr lang="en-US" dirty="0" smtClean="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24400" y="1720326"/>
            <a:ext cx="3962400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B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nature of the reality of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 /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context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29718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Social Needs</a:t>
            </a:r>
            <a:r>
              <a:rPr lang="en-US" sz="2400" dirty="0"/>
              <a:t>: meaningful </a:t>
            </a:r>
            <a:r>
              <a:rPr lang="en-US" sz="2400" dirty="0" smtClean="0"/>
              <a:t>relationships, </a:t>
            </a:r>
            <a:r>
              <a:rPr lang="en-US" sz="2400" dirty="0"/>
              <a:t>intercultural </a:t>
            </a:r>
            <a:r>
              <a:rPr lang="en-US" sz="2400" dirty="0" smtClean="0"/>
              <a:t>development, community </a:t>
            </a:r>
            <a:r>
              <a:rPr lang="en-US" sz="2400" dirty="0"/>
              <a:t>of shared </a:t>
            </a:r>
            <a:r>
              <a:rPr lang="en-US" sz="2400" dirty="0" smtClean="0"/>
              <a:t>beliefs, concerns, and interests, etc.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i="1" dirty="0"/>
              <a:t>Spiritual Needs</a:t>
            </a:r>
            <a:r>
              <a:rPr lang="en-US" sz="2400" dirty="0"/>
              <a:t>: deepening spiritual </a:t>
            </a:r>
            <a:r>
              <a:rPr lang="en-US" sz="2400" dirty="0" smtClean="0"/>
              <a:t>commitments &amp; faith, religious </a:t>
            </a:r>
            <a:r>
              <a:rPr lang="en-US" sz="2400" dirty="0"/>
              <a:t>independence </a:t>
            </a:r>
            <a:r>
              <a:rPr lang="en-US" sz="2400" dirty="0" smtClean="0"/>
              <a:t>&amp; interdependence, etc.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i="1" dirty="0"/>
              <a:t>Career Needs</a:t>
            </a:r>
            <a:r>
              <a:rPr lang="en-US" sz="2400" dirty="0"/>
              <a:t>: discover gifts and purpose in </a:t>
            </a:r>
            <a:r>
              <a:rPr lang="en-US" sz="2400" dirty="0" smtClean="0"/>
              <a:t>life: </a:t>
            </a:r>
            <a:r>
              <a:rPr lang="en-US" sz="2400" dirty="0"/>
              <a:t>how will I earn a </a:t>
            </a:r>
            <a:r>
              <a:rPr lang="en-US" sz="2400" dirty="0" smtClean="0"/>
              <a:t>living? What does the world need that I have? </a:t>
            </a:r>
            <a:r>
              <a:rPr lang="en-US" sz="2400" dirty="0"/>
              <a:t>e</a:t>
            </a:r>
            <a:r>
              <a:rPr lang="en-US" sz="2400" dirty="0" smtClean="0"/>
              <a:t>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92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</a:t>
            </a:r>
            <a:r>
              <a:rPr lang="en-US" dirty="0" smtClean="0"/>
              <a:t> your Internship Statement</a:t>
            </a:r>
            <a:endParaRPr lang="en-US" dirty="0" smtClean="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24400" y="1728712"/>
            <a:ext cx="3962400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B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nature of the reality of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 /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context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3200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Other Needs</a:t>
            </a:r>
            <a:r>
              <a:rPr lang="en-US" sz="2400" dirty="0"/>
              <a:t>: gaining competence</a:t>
            </a:r>
            <a:r>
              <a:rPr lang="en-US" sz="2400" b="1" dirty="0"/>
              <a:t> </a:t>
            </a:r>
            <a:r>
              <a:rPr lang="en-US" sz="2400" dirty="0"/>
              <a:t>and dealing with increased choices/responsibility, </a:t>
            </a:r>
            <a:r>
              <a:rPr lang="en-US" sz="2400" dirty="0" smtClean="0"/>
              <a:t>preparation for life after college, recognizing and </a:t>
            </a:r>
            <a:r>
              <a:rPr lang="en-US" sz="2400" dirty="0"/>
              <a:t>experiencing hope and </a:t>
            </a:r>
            <a:r>
              <a:rPr lang="en-US" sz="2400" dirty="0" smtClean="0"/>
              <a:t>gratitude, etc…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41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  <a:endParaRPr lang="en-US" dirty="0" smtClean="0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33400" y="1720326"/>
            <a:ext cx="3611656" cy="104775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C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virtues and qualities do we want to develop within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relationships/tasks?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9718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LIST</a:t>
            </a:r>
            <a:r>
              <a:rPr lang="en-US" sz="2400" dirty="0" smtClean="0"/>
              <a:t> 3-5 </a:t>
            </a:r>
            <a:r>
              <a:rPr lang="en-US" sz="2400" dirty="0"/>
              <a:t>broad </a:t>
            </a:r>
            <a:r>
              <a:rPr lang="en-US" sz="2400" dirty="0" smtClean="0"/>
              <a:t>virtues/qualities/goals </a:t>
            </a:r>
            <a:r>
              <a:rPr lang="en-US" sz="2400" dirty="0"/>
              <a:t>that you hold to be desired outcomes within your </a:t>
            </a:r>
            <a:r>
              <a:rPr lang="en-US" sz="2400" dirty="0" smtClean="0"/>
              <a:t>internship.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i.e. How do these tie into the “B” needs and context? What </a:t>
            </a:r>
            <a:r>
              <a:rPr lang="en-US" sz="2400" dirty="0"/>
              <a:t>are the desired outcomes for our relationship and work?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Think in broad terms under which the following “D” methods will be addressed more specifically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i="1" dirty="0" smtClean="0"/>
              <a:t>Watch </a:t>
            </a:r>
            <a:r>
              <a:rPr lang="en-US" sz="2400" i="1" dirty="0"/>
              <a:t>that your “C” does not replace </a:t>
            </a:r>
            <a:r>
              <a:rPr lang="en-US" sz="2400" i="1" dirty="0" smtClean="0"/>
              <a:t>your </a:t>
            </a:r>
            <a:r>
              <a:rPr lang="en-US" sz="2400" i="1" dirty="0"/>
              <a:t>“A” </a:t>
            </a:r>
            <a:r>
              <a:rPr lang="en-US" sz="2400" i="1" dirty="0" smtClean="0"/>
              <a:t>~ allow </a:t>
            </a:r>
            <a:r>
              <a:rPr lang="en-US" sz="2400" i="1" dirty="0"/>
              <a:t>“</a:t>
            </a:r>
            <a:r>
              <a:rPr lang="en-US" sz="2400" i="1" dirty="0" smtClean="0"/>
              <a:t>C” to </a:t>
            </a:r>
            <a:r>
              <a:rPr lang="en-US" sz="2400" i="1" dirty="0"/>
              <a:t>flow out of “A</a:t>
            </a:r>
            <a:r>
              <a:rPr lang="en-US" sz="2400" i="1" dirty="0" smtClean="0"/>
              <a:t>”.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3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  <a:endParaRPr lang="en-US" dirty="0" smtClean="0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648200" y="1720326"/>
            <a:ext cx="4191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D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are the best theories </a:t>
            </a:r>
            <a:r>
              <a:rPr lang="en-US" altLang="en-US" sz="1600" b="1" dirty="0">
                <a:latin typeface="+mj-lt"/>
              </a:rPr>
              <a:t>&amp;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methods for accomplishing our purposes?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5621" y="2971800"/>
            <a:ext cx="84635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What methods will enhance and produce the “C”  virtues/ qualities/goals </a:t>
            </a:r>
            <a:r>
              <a:rPr lang="en-US" sz="2000" dirty="0"/>
              <a:t>mentioned </a:t>
            </a:r>
            <a:r>
              <a:rPr lang="en-US" sz="2000" dirty="0" smtClean="0"/>
              <a:t>in the previous slide?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6"/>
                </a:solidFill>
              </a:rPr>
              <a:t>INDENTIFY</a:t>
            </a:r>
            <a:r>
              <a:rPr lang="en-US" sz="2000" dirty="0" smtClean="0"/>
              <a:t> the theories and methods that when employed will result in your stated desired change.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The following 4 slides show potential connections between “C” goals &amp; “D” methods. This </a:t>
            </a:r>
            <a:r>
              <a:rPr lang="en-US" sz="2000" dirty="0"/>
              <a:t>is </a:t>
            </a:r>
            <a:r>
              <a:rPr lang="en-US" sz="2000" dirty="0" smtClean="0"/>
              <a:t>not a </a:t>
            </a:r>
            <a:r>
              <a:rPr lang="en-US" sz="2000" dirty="0"/>
              <a:t>complete list and it is not expected that each of these areas </a:t>
            </a:r>
            <a:r>
              <a:rPr lang="en-US" sz="2000" dirty="0" smtClean="0"/>
              <a:t>be part </a:t>
            </a:r>
            <a:r>
              <a:rPr lang="en-US" sz="2000" dirty="0"/>
              <a:t>of your </a:t>
            </a:r>
            <a:r>
              <a:rPr lang="en-US" sz="2000" dirty="0" smtClean="0"/>
              <a:t>relationship or internship. Rather, use this guideline to help flesh </a:t>
            </a:r>
            <a:r>
              <a:rPr lang="en-US" sz="2000" dirty="0"/>
              <a:t>out </a:t>
            </a:r>
            <a:r>
              <a:rPr lang="en-US" sz="2000" dirty="0" smtClean="0"/>
              <a:t>your own duties</a:t>
            </a:r>
            <a:r>
              <a:rPr lang="en-US" sz="2000" dirty="0"/>
              <a:t>, activities</a:t>
            </a:r>
            <a:r>
              <a:rPr lang="en-US" sz="2000" dirty="0" smtClean="0"/>
              <a:t>, goals</a:t>
            </a:r>
            <a:r>
              <a:rPr lang="en-US" sz="2000" dirty="0"/>
              <a:t>, and </a:t>
            </a:r>
            <a:r>
              <a:rPr lang="en-US" sz="2000" dirty="0" smtClean="0"/>
              <a:t>responsibilities, etc. </a:t>
            </a:r>
          </a:p>
        </p:txBody>
      </p:sp>
    </p:spTree>
    <p:extLst>
      <p:ext uri="{BB962C8B-B14F-4D97-AF65-F5344CB8AC3E}">
        <p14:creationId xmlns:p14="http://schemas.microsoft.com/office/powerpoint/2010/main" val="15966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1654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46" y="1143000"/>
            <a:ext cx="84582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100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>
              <a:lnSpc>
                <a:spcPct val="70000"/>
              </a:lnSpc>
              <a:spcBef>
                <a:spcPts val="1400"/>
              </a:spcBef>
              <a:buNone/>
            </a:pPr>
            <a:endParaRPr lang="en-US" sz="4400" dirty="0" smtClean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“Knowing what you know, what will you do?” ~ </a:t>
            </a:r>
            <a:r>
              <a:rPr lang="en-US" sz="2400" i="1" dirty="0" smtClean="0">
                <a:solidFill>
                  <a:schemeClr val="bg1"/>
                </a:solidFill>
              </a:rPr>
              <a:t>Steven Garber ~</a:t>
            </a:r>
            <a:endParaRPr lang="en-US" sz="2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  <a:endParaRPr lang="en-US" dirty="0" smtClean="0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648200" y="1720326"/>
            <a:ext cx="4191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D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are the best theories </a:t>
            </a:r>
            <a:r>
              <a:rPr lang="en-US" altLang="en-US" sz="1600" b="1" dirty="0">
                <a:latin typeface="+mj-lt"/>
              </a:rPr>
              <a:t>&amp;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methods for accomplishing our purposes?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8463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Worldview Goals</a:t>
            </a:r>
            <a:r>
              <a:rPr lang="en-US" dirty="0"/>
              <a:t>: </a:t>
            </a:r>
            <a:r>
              <a:rPr lang="en-US" dirty="0" smtClean="0"/>
              <a:t>form </a:t>
            </a:r>
            <a:r>
              <a:rPr lang="en-US" dirty="0"/>
              <a:t>a worldview that addresses the questions of life with </a:t>
            </a:r>
            <a:r>
              <a:rPr lang="en-US" dirty="0" smtClean="0"/>
              <a:t>integrity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dirty="0"/>
              <a:t>address topics of reality, </a:t>
            </a:r>
            <a:r>
              <a:rPr lang="en-US" dirty="0" smtClean="0"/>
              <a:t>humanity, epistemology</a:t>
            </a:r>
            <a:r>
              <a:rPr lang="en-US" dirty="0"/>
              <a:t>, mortality, ontology, history, sin, salvation, </a:t>
            </a:r>
            <a:r>
              <a:rPr lang="en-US" dirty="0" smtClean="0"/>
              <a:t>and eschatology</a:t>
            </a:r>
            <a:r>
              <a:rPr lang="en-US" dirty="0"/>
              <a:t>, teaching on apologetics: what we believe </a:t>
            </a:r>
            <a:r>
              <a:rPr lang="en-US" dirty="0" smtClean="0"/>
              <a:t>and </a:t>
            </a:r>
            <a:r>
              <a:rPr lang="en-US" dirty="0"/>
              <a:t>how we live (acting upon our beliefs), use of service </a:t>
            </a:r>
            <a:r>
              <a:rPr lang="en-US" dirty="0" smtClean="0"/>
              <a:t>and </a:t>
            </a:r>
            <a:r>
              <a:rPr lang="en-US" dirty="0"/>
              <a:t>outreach, etc</a:t>
            </a:r>
            <a:r>
              <a:rPr lang="en-US" dirty="0" smtClean="0"/>
              <a:t>. || </a:t>
            </a:r>
            <a:r>
              <a:rPr lang="en-US" b="1" i="1" dirty="0"/>
              <a:t>Scripture</a:t>
            </a:r>
            <a:r>
              <a:rPr lang="en-US" i="1" dirty="0"/>
              <a:t>: I Peter 3:15; Jeremiah 29:11ff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dirty="0" smtClean="0"/>
              <a:t> </a:t>
            </a:r>
            <a:r>
              <a:rPr lang="en-US" dirty="0"/>
              <a:t> 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Identity Goals</a:t>
            </a:r>
            <a:r>
              <a:rPr lang="en-US" dirty="0"/>
              <a:t>: foster self-discovery and </a:t>
            </a:r>
            <a:r>
              <a:rPr lang="en-US" dirty="0" smtClean="0"/>
              <a:t>self-awareness; develop character </a:t>
            </a:r>
            <a:r>
              <a:rPr lang="en-US" dirty="0"/>
              <a:t>of </a:t>
            </a:r>
            <a:r>
              <a:rPr lang="en-US" dirty="0" smtClean="0"/>
              <a:t>integrity; </a:t>
            </a:r>
            <a:r>
              <a:rPr lang="en-US" dirty="0"/>
              <a:t>recognize </a:t>
            </a:r>
            <a:r>
              <a:rPr lang="en-US" dirty="0" smtClean="0"/>
              <a:t>&amp; live as the </a:t>
            </a:r>
            <a:r>
              <a:rPr lang="en-US" dirty="0"/>
              <a:t>Beloved, heirs, </a:t>
            </a:r>
            <a:r>
              <a:rPr lang="en-US" dirty="0" smtClean="0"/>
              <a:t>etc.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dirty="0"/>
              <a:t>personality tests, accountability, mentoring relationships, understanding historical past and future goals, </a:t>
            </a:r>
            <a:r>
              <a:rPr lang="en-US" dirty="0" smtClean="0"/>
              <a:t>offering </a:t>
            </a:r>
            <a:r>
              <a:rPr lang="en-US" dirty="0"/>
              <a:t>times of reflection, disciplines of solitude and </a:t>
            </a:r>
            <a:r>
              <a:rPr lang="en-US" dirty="0" smtClean="0"/>
              <a:t>silence || </a:t>
            </a:r>
            <a:r>
              <a:rPr lang="en-US" b="1" i="1" dirty="0"/>
              <a:t>Scripture</a:t>
            </a:r>
            <a:r>
              <a:rPr lang="en-US" i="1" dirty="0"/>
              <a:t>: Psalm 139:13-16; Colossians </a:t>
            </a:r>
            <a:r>
              <a:rPr lang="en-US" i="1" dirty="0" smtClean="0"/>
              <a:t>1:19-23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92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  <a:endParaRPr lang="en-US" dirty="0" smtClean="0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648200" y="1720326"/>
            <a:ext cx="4191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D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are the best theories </a:t>
            </a:r>
            <a:r>
              <a:rPr lang="en-US" altLang="en-US" sz="1600" b="1" dirty="0">
                <a:latin typeface="+mj-lt"/>
              </a:rPr>
              <a:t>&amp;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methods for accomplishing our purposes?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84635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Intimacy Goals</a:t>
            </a:r>
            <a:r>
              <a:rPr lang="en-US" dirty="0"/>
              <a:t>: </a:t>
            </a:r>
            <a:r>
              <a:rPr lang="en-US" dirty="0" smtClean="0"/>
              <a:t>create </a:t>
            </a:r>
            <a:r>
              <a:rPr lang="en-US" dirty="0"/>
              <a:t>safe </a:t>
            </a:r>
            <a:r>
              <a:rPr lang="en-US" dirty="0" smtClean="0"/>
              <a:t>communities: </a:t>
            </a:r>
            <a:r>
              <a:rPr lang="en-US" dirty="0"/>
              <a:t>vulnerability, transparency, honesty, </a:t>
            </a:r>
            <a:r>
              <a:rPr lang="en-US" dirty="0" smtClean="0"/>
              <a:t>brokenness…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dirty="0"/>
              <a:t>small </a:t>
            </a:r>
            <a:r>
              <a:rPr lang="en-US" dirty="0" smtClean="0"/>
              <a:t>group; </a:t>
            </a:r>
            <a:r>
              <a:rPr lang="en-US" dirty="0"/>
              <a:t>mentor </a:t>
            </a:r>
            <a:r>
              <a:rPr lang="en-US" dirty="0" smtClean="0"/>
              <a:t>with </a:t>
            </a:r>
            <a:r>
              <a:rPr lang="en-US" dirty="0"/>
              <a:t>commitment and </a:t>
            </a:r>
            <a:r>
              <a:rPr lang="en-US" dirty="0" smtClean="0"/>
              <a:t>vision: </a:t>
            </a:r>
            <a:r>
              <a:rPr lang="en-US" dirty="0"/>
              <a:t>more than meeting just once a week, sharing through </a:t>
            </a:r>
            <a:r>
              <a:rPr lang="en-US" dirty="0" smtClean="0"/>
              <a:t>testimony</a:t>
            </a:r>
            <a:r>
              <a:rPr lang="en-US" dirty="0"/>
              <a:t>, journaling, story, and </a:t>
            </a:r>
            <a:r>
              <a:rPr lang="en-US" dirty="0" smtClean="0"/>
              <a:t>living || </a:t>
            </a:r>
            <a:r>
              <a:rPr lang="en-US" b="1" i="1" dirty="0" smtClean="0"/>
              <a:t>Scripture</a:t>
            </a:r>
            <a:r>
              <a:rPr lang="en-US" b="1" i="1" dirty="0"/>
              <a:t>:</a:t>
            </a:r>
            <a:r>
              <a:rPr lang="en-US" i="1" dirty="0"/>
              <a:t> Ephesians 5; John 16:5-16, 17:20-26</a:t>
            </a:r>
          </a:p>
          <a:p>
            <a:r>
              <a:rPr lang="en-US" dirty="0"/>
              <a:t> 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Social Goals</a:t>
            </a:r>
            <a:r>
              <a:rPr lang="en-US" dirty="0"/>
              <a:t>: offer a safe place of community, interaction, and </a:t>
            </a:r>
            <a:r>
              <a:rPr lang="en-US" dirty="0" smtClean="0"/>
              <a:t>collaboration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dirty="0"/>
              <a:t>mentoring that is caring, broken, giving, and open to the Spirit’s </a:t>
            </a:r>
            <a:r>
              <a:rPr lang="en-US" dirty="0" smtClean="0"/>
              <a:t>guiding; </a:t>
            </a:r>
            <a:r>
              <a:rPr lang="en-US" dirty="0"/>
              <a:t>teaching on </a:t>
            </a:r>
            <a:r>
              <a:rPr lang="en-US" dirty="0" smtClean="0"/>
              <a:t>evangelism; </a:t>
            </a:r>
            <a:r>
              <a:rPr lang="en-US" dirty="0"/>
              <a:t>focus on </a:t>
            </a:r>
            <a:r>
              <a:rPr lang="en-US" dirty="0" smtClean="0"/>
              <a:t>political</a:t>
            </a:r>
            <a:r>
              <a:rPr lang="en-US" dirty="0"/>
              <a:t>, environmental, and local </a:t>
            </a:r>
            <a:r>
              <a:rPr lang="en-US" dirty="0" smtClean="0"/>
              <a:t>communities; welcome diversity &amp; love our neighbor || </a:t>
            </a:r>
            <a:r>
              <a:rPr lang="en-US" b="1" i="1" dirty="0" smtClean="0"/>
              <a:t>Scripture</a:t>
            </a:r>
            <a:r>
              <a:rPr lang="en-US" i="1" dirty="0"/>
              <a:t>: Ephesians 4:17-5:21; Matthew </a:t>
            </a:r>
            <a:r>
              <a:rPr lang="en-US" i="1" dirty="0" smtClean="0"/>
              <a:t>6:19-34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3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  <a:endParaRPr lang="en-US" dirty="0" smtClean="0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648200" y="1720326"/>
            <a:ext cx="4191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D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are the best theories </a:t>
            </a:r>
            <a:r>
              <a:rPr lang="en-US" altLang="en-US" sz="1600" b="1" dirty="0">
                <a:latin typeface="+mj-lt"/>
              </a:rPr>
              <a:t>&amp;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methods for accomplishing our purposes?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84635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Spiritual Goals</a:t>
            </a:r>
            <a:r>
              <a:rPr lang="en-US" dirty="0"/>
              <a:t>: </a:t>
            </a:r>
            <a:r>
              <a:rPr lang="en-US" dirty="0" smtClean="0"/>
              <a:t>foster community </a:t>
            </a:r>
            <a:r>
              <a:rPr lang="en-US" dirty="0"/>
              <a:t>where faith is discovered &amp; </a:t>
            </a:r>
            <a:r>
              <a:rPr lang="en-US" dirty="0" smtClean="0"/>
              <a:t>nurtured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worship: </a:t>
            </a:r>
            <a:r>
              <a:rPr lang="en-US" dirty="0"/>
              <a:t>trusting in </a:t>
            </a:r>
            <a:r>
              <a:rPr lang="en-US" dirty="0" smtClean="0"/>
              <a:t>God, </a:t>
            </a:r>
            <a:r>
              <a:rPr lang="en-US" dirty="0"/>
              <a:t>growing in Christ, giving to </a:t>
            </a:r>
            <a:r>
              <a:rPr lang="en-US" dirty="0" smtClean="0"/>
              <a:t>others; </a:t>
            </a:r>
            <a:r>
              <a:rPr lang="en-US" dirty="0"/>
              <a:t>teaching on justification, sanctification, and </a:t>
            </a:r>
            <a:r>
              <a:rPr lang="en-US" dirty="0" smtClean="0"/>
              <a:t>transformation; learn </a:t>
            </a:r>
            <a:r>
              <a:rPr lang="en-US" dirty="0"/>
              <a:t>what it means to be a disciple of Christ; habits of grace (spiritual </a:t>
            </a:r>
            <a:r>
              <a:rPr lang="en-US" dirty="0" smtClean="0"/>
              <a:t>disciplines) || </a:t>
            </a:r>
            <a:r>
              <a:rPr lang="en-US" b="1" i="1" dirty="0" smtClean="0"/>
              <a:t>Scripture</a:t>
            </a:r>
            <a:r>
              <a:rPr lang="en-US" b="1" i="1" dirty="0"/>
              <a:t>: </a:t>
            </a:r>
            <a:r>
              <a:rPr lang="en-US" i="1" dirty="0"/>
              <a:t>Romans 6-8; II Corinthians 3:18; Philippians 2:12,13; John 8:31,32; II Timothy 3:16,17</a:t>
            </a:r>
          </a:p>
          <a:p>
            <a:r>
              <a:rPr lang="en-US" b="1" dirty="0"/>
              <a:t> </a:t>
            </a: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Career Goals</a:t>
            </a:r>
            <a:r>
              <a:rPr lang="en-US" dirty="0"/>
              <a:t>: dispel the sacred/secular </a:t>
            </a:r>
            <a:r>
              <a:rPr lang="en-US" dirty="0" smtClean="0"/>
              <a:t>split; </a:t>
            </a:r>
            <a:r>
              <a:rPr lang="en-US" dirty="0"/>
              <a:t>education as a life-long </a:t>
            </a:r>
            <a:r>
              <a:rPr lang="en-US" dirty="0" smtClean="0"/>
              <a:t>journey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dirty="0"/>
              <a:t>spiritual gifts </a:t>
            </a:r>
            <a:r>
              <a:rPr lang="en-US" dirty="0" smtClean="0"/>
              <a:t>and application; practice faithfulness; unpack vocation &amp; calling</a:t>
            </a:r>
            <a:r>
              <a:rPr lang="en-US" b="1" dirty="0" smtClean="0"/>
              <a:t> </a:t>
            </a:r>
            <a:r>
              <a:rPr lang="en-US" dirty="0" smtClean="0"/>
              <a:t>||</a:t>
            </a:r>
            <a:r>
              <a:rPr lang="en-US" b="1" dirty="0" smtClean="0"/>
              <a:t> </a:t>
            </a:r>
            <a:r>
              <a:rPr lang="en-US" b="1" i="1" dirty="0" smtClean="0"/>
              <a:t>Scripture</a:t>
            </a:r>
            <a:r>
              <a:rPr lang="en-US" i="1" dirty="0"/>
              <a:t>:</a:t>
            </a:r>
            <a:r>
              <a:rPr lang="en-US" b="1" i="1" dirty="0"/>
              <a:t> </a:t>
            </a:r>
            <a:r>
              <a:rPr lang="en-US" i="1" dirty="0"/>
              <a:t>Matthew 6:19-24; Exodus </a:t>
            </a:r>
            <a:r>
              <a:rPr lang="en-US" i="1" dirty="0" smtClean="0"/>
              <a:t>31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962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  <a:endParaRPr lang="en-US" dirty="0" smtClean="0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648200" y="1720326"/>
            <a:ext cx="4191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D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are the best theories </a:t>
            </a:r>
            <a:r>
              <a:rPr lang="en-US" altLang="en-US" sz="1600" b="1" dirty="0">
                <a:latin typeface="+mj-lt"/>
              </a:rPr>
              <a:t>&amp;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methods for accomplishing our purposes?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846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Other Goals</a:t>
            </a:r>
            <a:r>
              <a:rPr lang="en-US" dirty="0"/>
              <a:t>: learning </a:t>
            </a:r>
            <a:r>
              <a:rPr lang="en-US" dirty="0" smtClean="0"/>
              <a:t>“balance”; serve </a:t>
            </a:r>
            <a:r>
              <a:rPr lang="en-US" dirty="0"/>
              <a:t>using </a:t>
            </a:r>
            <a:r>
              <a:rPr lang="en-US" dirty="0" smtClean="0"/>
              <a:t>gifts; </a:t>
            </a:r>
            <a:r>
              <a:rPr lang="en-US" dirty="0"/>
              <a:t>live an integrated life of </a:t>
            </a:r>
            <a:r>
              <a:rPr lang="en-US" dirty="0" smtClean="0"/>
              <a:t>belief and behavior; dispel </a:t>
            </a:r>
            <a:r>
              <a:rPr lang="en-US" dirty="0"/>
              <a:t>the lies </a:t>
            </a:r>
            <a:r>
              <a:rPr lang="en-US" dirty="0" smtClean="0"/>
              <a:t>of </a:t>
            </a:r>
            <a:r>
              <a:rPr lang="en-US" dirty="0"/>
              <a:t>our culture and </a:t>
            </a:r>
            <a:r>
              <a:rPr lang="en-US" dirty="0" smtClean="0"/>
              <a:t>address </a:t>
            </a:r>
            <a:r>
              <a:rPr lang="en-US" dirty="0"/>
              <a:t>issues within </a:t>
            </a:r>
            <a:r>
              <a:rPr lang="en-US" dirty="0" smtClean="0"/>
              <a:t>postmodernism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dirty="0"/>
              <a:t>small </a:t>
            </a:r>
            <a:r>
              <a:rPr lang="en-US" dirty="0" smtClean="0"/>
              <a:t>groups, apprenticeship, </a:t>
            </a:r>
            <a:r>
              <a:rPr lang="en-US" dirty="0"/>
              <a:t>training, </a:t>
            </a:r>
            <a:r>
              <a:rPr lang="en-US" dirty="0" smtClean="0"/>
              <a:t>mentoring, </a:t>
            </a:r>
            <a:r>
              <a:rPr lang="en-US" dirty="0"/>
              <a:t>integration of </a:t>
            </a:r>
            <a:r>
              <a:rPr lang="en-US" dirty="0" smtClean="0"/>
              <a:t>experiences </a:t>
            </a:r>
            <a:r>
              <a:rPr lang="en-US" b="1" dirty="0" smtClean="0"/>
              <a:t>|| </a:t>
            </a:r>
            <a:r>
              <a:rPr lang="en-US" b="1" i="1" dirty="0" smtClean="0"/>
              <a:t>Scripture</a:t>
            </a:r>
            <a:r>
              <a:rPr lang="en-US" i="1" dirty="0"/>
              <a:t>: Hebrews 12:1-2; Matthew 6:23ff; II Peter 1:1-15, Psalm 34:8; I Peter 3:15; Isaiah 30:15,16,18; John 1:35-46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  <a:endParaRPr lang="en-US" dirty="0" smtClean="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752600" y="1720326"/>
            <a:ext cx="5715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E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experiences do we need to reach our goals and ultimate purpose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dirty="0"/>
              <a:t>How will you implement the theories/methods </a:t>
            </a:r>
            <a:r>
              <a:rPr lang="en-US" sz="2400" dirty="0" smtClean="0"/>
              <a:t>in the previous slides?  i.e. </a:t>
            </a:r>
            <a:r>
              <a:rPr lang="en-US" sz="2400" b="1" dirty="0" smtClean="0">
                <a:solidFill>
                  <a:schemeClr val="accent6"/>
                </a:solidFill>
              </a:rPr>
              <a:t>What </a:t>
            </a:r>
            <a:r>
              <a:rPr lang="en-US" sz="2400" b="1" u="sng" dirty="0" smtClean="0">
                <a:solidFill>
                  <a:schemeClr val="accent6"/>
                </a:solidFill>
              </a:rPr>
              <a:t>tangible</a:t>
            </a:r>
            <a:r>
              <a:rPr lang="en-US" sz="2400" b="1" dirty="0" smtClean="0">
                <a:solidFill>
                  <a:schemeClr val="accent6"/>
                </a:solidFill>
              </a:rPr>
              <a:t>, </a:t>
            </a:r>
            <a:r>
              <a:rPr lang="en-US" sz="2400" b="1" u="sng" dirty="0" smtClean="0">
                <a:solidFill>
                  <a:schemeClr val="accent6"/>
                </a:solidFill>
              </a:rPr>
              <a:t>specific</a:t>
            </a:r>
            <a:r>
              <a:rPr lang="en-US" sz="2400" b="1" dirty="0" smtClean="0">
                <a:solidFill>
                  <a:schemeClr val="accent6"/>
                </a:solidFill>
              </a:rPr>
              <a:t> &amp; </a:t>
            </a:r>
            <a:r>
              <a:rPr lang="en-US" sz="2400" b="1" u="sng" dirty="0" smtClean="0">
                <a:solidFill>
                  <a:schemeClr val="accent6"/>
                </a:solidFill>
              </a:rPr>
              <a:t>practical</a:t>
            </a:r>
            <a:r>
              <a:rPr lang="en-US" sz="2400" b="1" dirty="0" smtClean="0">
                <a:solidFill>
                  <a:schemeClr val="accent6"/>
                </a:solidFill>
              </a:rPr>
              <a:t> things will you do to reach your goals? </a:t>
            </a:r>
            <a:endParaRPr lang="en-US" sz="24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What will you do: </a:t>
            </a:r>
            <a:r>
              <a:rPr lang="en-US" sz="2400" dirty="0"/>
              <a:t>how, when, </a:t>
            </a:r>
            <a:r>
              <a:rPr lang="en-US" sz="2400" dirty="0" smtClean="0"/>
              <a:t>where?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Also</a:t>
            </a:r>
            <a:r>
              <a:rPr lang="en-US" sz="2400" dirty="0"/>
              <a:t>, how will you evaluate whether this is happening or not</a:t>
            </a:r>
            <a:r>
              <a:rPr lang="en-US" sz="2400" dirty="0" smtClean="0"/>
              <a:t>? </a:t>
            </a:r>
          </a:p>
          <a:p>
            <a:pPr marL="285750" indent="-285750">
              <a:buFont typeface="Wingdings" charset="2"/>
              <a:buChar char="ü"/>
            </a:pPr>
            <a:endParaRPr lang="en-US" sz="2400" dirty="0" smtClean="0"/>
          </a:p>
          <a:p>
            <a:r>
              <a:rPr lang="en-US" sz="2400" dirty="0" smtClean="0"/>
              <a:t>Herein </a:t>
            </a:r>
            <a:r>
              <a:rPr lang="en-US" sz="2400" dirty="0"/>
              <a:t>lies the “curriculum” of the </a:t>
            </a:r>
            <a:r>
              <a:rPr lang="en-US" sz="2400" dirty="0" smtClean="0"/>
              <a:t>internship and relationships—i.e</a:t>
            </a:r>
            <a:r>
              <a:rPr lang="en-US" sz="2400" dirty="0"/>
              <a:t>. the working out of the </a:t>
            </a:r>
            <a:r>
              <a:rPr lang="en-US" sz="2400" dirty="0" smtClean="0"/>
              <a:t>“D” methods </a:t>
            </a:r>
            <a:r>
              <a:rPr lang="en-US" sz="2400" dirty="0"/>
              <a:t>listed above.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696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  <a:endParaRPr lang="en-US" dirty="0" smtClean="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752600" y="1720326"/>
            <a:ext cx="5715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E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experiences do we need to reach our goals and ultimate purpose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9718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Throughout the mentoring relationship there must be time set aside to review the goals and methods and evaluate the progress being made</a:t>
            </a:r>
            <a:r>
              <a:rPr lang="en-US" sz="2000" dirty="0" smtClean="0"/>
              <a:t>. </a:t>
            </a:r>
            <a:r>
              <a:rPr lang="en-US" sz="2000" dirty="0"/>
              <a:t>Through this </a:t>
            </a:r>
            <a:r>
              <a:rPr lang="en-US" sz="2000" dirty="0" smtClean="0"/>
              <a:t>process, </a:t>
            </a:r>
            <a:r>
              <a:rPr lang="en-US" sz="2000" dirty="0"/>
              <a:t>the mentor and intern are able to consider whether what was expected to happen is happening and if there are any new areas that may need attention. </a:t>
            </a:r>
            <a:r>
              <a:rPr lang="en-US" sz="2000" dirty="0" smtClean="0"/>
              <a:t>There </a:t>
            </a:r>
            <a:r>
              <a:rPr lang="en-US" sz="2000" dirty="0"/>
              <a:t>may also be goals and methods you are not accomplishing and therefore need to be re-evaluated. </a:t>
            </a:r>
            <a:r>
              <a:rPr lang="en-US" sz="2000" dirty="0" smtClean="0"/>
              <a:t>This </a:t>
            </a:r>
            <a:r>
              <a:rPr lang="en-US" sz="2000" dirty="0"/>
              <a:t>gives the mentoring relationship accountability as well as a unified vision of what is to come.  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Wingdings" charset="2"/>
              <a:buChar char="ü"/>
            </a:pPr>
            <a:r>
              <a:rPr lang="en-US" sz="2000" b="1" i="1" dirty="0">
                <a:solidFill>
                  <a:schemeClr val="accent6"/>
                </a:solidFill>
              </a:rPr>
              <a:t>Continually review and evaluate </a:t>
            </a:r>
            <a:r>
              <a:rPr lang="en-US" sz="2000" dirty="0" smtClean="0"/>
              <a:t>the agreed upon </a:t>
            </a:r>
            <a:r>
              <a:rPr lang="en-US" sz="2000" dirty="0"/>
              <a:t>statement of expectations &amp; </a:t>
            </a:r>
            <a:r>
              <a:rPr lang="en-US" sz="2000" dirty="0" smtClean="0"/>
              <a:t>responsibilities.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42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</a:t>
            </a:r>
            <a:r>
              <a:rPr lang="en-US" dirty="0" smtClean="0"/>
              <a:t> your Internship Statement</a:t>
            </a:r>
            <a:endParaRPr lang="en-US" dirty="0" smtClean="0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7066" y="1981200"/>
            <a:ext cx="86860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000" dirty="0"/>
              <a:t>The intern and mentor/supervisor should work together to develop </a:t>
            </a:r>
            <a:r>
              <a:rPr lang="en-US" sz="2000" dirty="0" smtClean="0"/>
              <a:t>the </a:t>
            </a:r>
            <a:r>
              <a:rPr lang="en-US" sz="2000" dirty="0"/>
              <a:t>‘Statement of </a:t>
            </a:r>
            <a:r>
              <a:rPr lang="en-US" sz="2000" dirty="0" smtClean="0"/>
              <a:t>Expectation and Responsibilities’. The </a:t>
            </a:r>
            <a:r>
              <a:rPr lang="en-US" sz="2000" dirty="0"/>
              <a:t>student first </a:t>
            </a:r>
            <a:r>
              <a:rPr lang="en-US" sz="2000" dirty="0" smtClean="0"/>
              <a:t>creates </a:t>
            </a:r>
            <a:r>
              <a:rPr lang="en-US" sz="2000" dirty="0"/>
              <a:t>a rough draft of </a:t>
            </a:r>
            <a:r>
              <a:rPr lang="en-US" sz="2000" dirty="0" smtClean="0"/>
              <a:t>the outline and </a:t>
            </a:r>
            <a:r>
              <a:rPr lang="en-US" sz="2000" dirty="0"/>
              <a:t>then </a:t>
            </a:r>
            <a:r>
              <a:rPr lang="en-US" sz="2000" dirty="0" smtClean="0"/>
              <a:t>sends </a:t>
            </a:r>
            <a:r>
              <a:rPr lang="en-US" sz="2000" dirty="0"/>
              <a:t>it to their mentor/supervisor for review and further development.  </a:t>
            </a:r>
            <a:endParaRPr lang="en-US" sz="2000" dirty="0" smtClean="0"/>
          </a:p>
          <a:p>
            <a:pPr marL="285750" indent="-285750">
              <a:buFont typeface="Wingdings" charset="2"/>
              <a:buChar char="v"/>
            </a:pPr>
            <a:endParaRPr lang="en-US" sz="2000" dirty="0" smtClean="0"/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This is a living </a:t>
            </a:r>
            <a:r>
              <a:rPr lang="en-US" sz="2000" dirty="0"/>
              <a:t>and organic document</a:t>
            </a:r>
            <a:r>
              <a:rPr lang="en-US" sz="2000" dirty="0" smtClean="0"/>
              <a:t>. </a:t>
            </a:r>
            <a:r>
              <a:rPr lang="en-US" sz="2000" dirty="0"/>
              <a:t>The statement should serve as a “job description” and a performance standard</a:t>
            </a:r>
            <a:r>
              <a:rPr lang="en-US" sz="2000" dirty="0" smtClean="0"/>
              <a:t>. </a:t>
            </a:r>
            <a:r>
              <a:rPr lang="en-US" sz="2000" dirty="0"/>
              <a:t>It should take into consideration the desired individual goals of the student and the opportunities at the </a:t>
            </a:r>
            <a:r>
              <a:rPr lang="en-US" sz="2000" dirty="0" smtClean="0"/>
              <a:t>internship </a:t>
            </a:r>
            <a:r>
              <a:rPr lang="en-US" sz="2000" dirty="0"/>
              <a:t>site</a:t>
            </a:r>
            <a:r>
              <a:rPr lang="en-US" sz="2000" dirty="0" smtClean="0"/>
              <a:t>. </a:t>
            </a:r>
            <a:r>
              <a:rPr lang="en-US" sz="2000" dirty="0"/>
              <a:t>It should be </a:t>
            </a:r>
            <a:r>
              <a:rPr lang="en-US" sz="2000" b="1" u="sng" cap="small" dirty="0" smtClean="0"/>
              <a:t>typed.</a:t>
            </a:r>
          </a:p>
          <a:p>
            <a:pPr marL="285750" indent="-285750">
              <a:buFont typeface="Wingdings" charset="2"/>
              <a:buChar char="v"/>
            </a:pPr>
            <a:endParaRPr lang="en-US" sz="2000" dirty="0"/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A </a:t>
            </a:r>
            <a:r>
              <a:rPr lang="en-US" sz="2000" dirty="0"/>
              <a:t>copy of this document should be signed by both parties (if possible) and given to the Internship </a:t>
            </a:r>
            <a:r>
              <a:rPr lang="en-US" sz="2000" dirty="0" smtClean="0"/>
              <a:t>Supervisor </a:t>
            </a:r>
            <a:r>
              <a:rPr lang="en-US" sz="2000" dirty="0"/>
              <a:t>after approval of internship has been granted.  </a:t>
            </a:r>
            <a:endParaRPr lang="en-US" sz="2000" dirty="0" smtClean="0"/>
          </a:p>
          <a:p>
            <a:pPr marL="285750" indent="-285750">
              <a:buFont typeface="Wingdings" charset="2"/>
              <a:buChar char="v"/>
            </a:pPr>
            <a:endParaRPr lang="en-US" sz="2000" dirty="0" smtClean="0"/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The </a:t>
            </a:r>
            <a:r>
              <a:rPr lang="en-US" sz="2000" dirty="0"/>
              <a:t>internship will not be approved without this </a:t>
            </a:r>
            <a:r>
              <a:rPr lang="en-US" sz="2000" dirty="0" smtClean="0"/>
              <a:t>statement.</a:t>
            </a:r>
            <a:endParaRPr lang="en-US" sz="2000" dirty="0"/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342900" y="1450675"/>
            <a:ext cx="8458200" cy="342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smtClean="0">
                <a:solidFill>
                  <a:schemeClr val="accent6"/>
                </a:solidFill>
              </a:rPr>
              <a:t>REVIEW</a:t>
            </a:r>
            <a:r>
              <a:rPr lang="en-US" sz="2000" smtClean="0">
                <a:solidFill>
                  <a:schemeClr val="accent6"/>
                </a:solidFill>
              </a:rPr>
              <a:t> these last slides for </a:t>
            </a:r>
            <a:r>
              <a:rPr lang="en-US" sz="2000" dirty="0" smtClean="0">
                <a:solidFill>
                  <a:schemeClr val="accent6"/>
                </a:solidFill>
              </a:rPr>
              <a:t>your outline construction…</a:t>
            </a:r>
            <a:endParaRPr lang="en-US" sz="20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</a:t>
            </a:r>
            <a:r>
              <a:rPr lang="en-US" dirty="0" smtClean="0"/>
              <a:t> your Internship Statement</a:t>
            </a:r>
            <a:endParaRPr lang="en-US" dirty="0" smtClean="0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966" y="1524000"/>
            <a:ext cx="86860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 </a:t>
            </a:r>
            <a:r>
              <a:rPr lang="en-US" u="sng" dirty="0"/>
              <a:t>BRIEF </a:t>
            </a:r>
            <a:r>
              <a:rPr lang="en-US" u="sng" dirty="0" smtClean="0"/>
              <a:t>“PREAMBLE” LISTING</a:t>
            </a:r>
            <a:r>
              <a:rPr lang="en-US" dirty="0" smtClean="0"/>
              <a:t>:</a:t>
            </a:r>
          </a:p>
          <a:p>
            <a:r>
              <a:rPr lang="en-US" dirty="0"/>
              <a:t>	</a:t>
            </a: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WHY</a:t>
            </a:r>
            <a:r>
              <a:rPr lang="en-US" dirty="0"/>
              <a:t>: an overarching stated purpose of the internship (i.e. a mission/vision statement) ~ i.e. QUESTION A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b="1" dirty="0" smtClean="0"/>
              <a:t>WHO</a:t>
            </a:r>
            <a:r>
              <a:rPr lang="en-US" dirty="0"/>
              <a:t>: Title of the intern’s position w/lines of responsibility (to whom and for whom will the intern be </a:t>
            </a:r>
            <a:r>
              <a:rPr lang="en-US" dirty="0" smtClean="0"/>
              <a:t>responsible</a:t>
            </a:r>
            <a:r>
              <a:rPr lang="en-US" dirty="0"/>
              <a:t>;</a:t>
            </a:r>
            <a:r>
              <a:rPr lang="en-US" dirty="0" smtClean="0"/>
              <a:t> contact info) </a:t>
            </a:r>
            <a:r>
              <a:rPr lang="en-US" dirty="0"/>
              <a:t>~  i.e. </a:t>
            </a:r>
            <a:r>
              <a:rPr lang="en-US" dirty="0" smtClean="0"/>
              <a:t>QUESTION B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b="1" dirty="0" smtClean="0"/>
              <a:t>WHEN/WHERE</a:t>
            </a:r>
            <a:r>
              <a:rPr lang="en-US" dirty="0"/>
              <a:t>: Time schedule (dates of internship, number of hours per week, days off, office schedule, outside </a:t>
            </a:r>
            <a:r>
              <a:rPr lang="en-US" dirty="0" smtClean="0"/>
              <a:t>employment…) </a:t>
            </a:r>
            <a:r>
              <a:rPr lang="en-US" dirty="0"/>
              <a:t>~ i.e. </a:t>
            </a:r>
            <a:r>
              <a:rPr lang="en-US" dirty="0" smtClean="0"/>
              <a:t>QUESTION B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AN OUTLINE OF PRACTICAL </a:t>
            </a:r>
            <a:r>
              <a:rPr lang="en-US" u="sng" dirty="0" smtClean="0"/>
              <a:t>DETAILS</a:t>
            </a:r>
            <a:r>
              <a:rPr lang="en-US" dirty="0" smtClean="0"/>
              <a:t>:</a:t>
            </a:r>
            <a:r>
              <a:rPr lang="en-US" u="sng" dirty="0" smtClean="0"/>
              <a:t>  </a:t>
            </a:r>
          </a:p>
          <a:p>
            <a:endParaRPr lang="en-US" u="sng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WHAT </a:t>
            </a:r>
            <a:r>
              <a:rPr lang="en-US" b="1" dirty="0"/>
              <a:t>with HOW</a:t>
            </a:r>
            <a:r>
              <a:rPr lang="en-US" dirty="0" smtClean="0"/>
              <a:t>: i.e. QUESTIONS </a:t>
            </a:r>
            <a:r>
              <a:rPr lang="en-US" dirty="0"/>
              <a:t>C &amp; D &amp; </a:t>
            </a:r>
            <a:r>
              <a:rPr lang="en-US" dirty="0" smtClean="0"/>
              <a:t>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Regular </a:t>
            </a:r>
            <a:r>
              <a:rPr lang="en-US" dirty="0"/>
              <a:t>(weekly/daily) duties and </a:t>
            </a:r>
            <a:r>
              <a:rPr lang="en-US" dirty="0" smtClean="0"/>
              <a:t>activities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Special duties and activities 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Mentoring </a:t>
            </a:r>
            <a:r>
              <a:rPr lang="en-US" dirty="0"/>
              <a:t>relationship details with site </a:t>
            </a:r>
            <a:r>
              <a:rPr lang="en-US" dirty="0" smtClean="0"/>
              <a:t>supervisor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Intern’s “B” needs being addressed within the growth </a:t>
            </a:r>
            <a:r>
              <a:rPr lang="en-US" dirty="0"/>
              <a:t>goals 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Primary </a:t>
            </a:r>
            <a:r>
              <a:rPr lang="en-US" dirty="0"/>
              <a:t>responsibilities and expectations/goals of the </a:t>
            </a:r>
            <a:r>
              <a:rPr lang="en-US" dirty="0" smtClean="0"/>
              <a:t>position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PRACTICAL </a:t>
            </a:r>
            <a:r>
              <a:rPr lang="en-US" b="1" dirty="0">
                <a:solidFill>
                  <a:schemeClr val="accent6"/>
                </a:solidFill>
              </a:rPr>
              <a:t>/ SPECIFIC / TANGIBLE </a:t>
            </a:r>
            <a:r>
              <a:rPr lang="en-US" dirty="0"/>
              <a:t>details &amp; </a:t>
            </a:r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</a:t>
            </a:r>
            <a:r>
              <a:rPr lang="en-US" dirty="0" smtClean="0"/>
              <a:t> your Internship Statement</a:t>
            </a:r>
            <a:endParaRPr lang="en-US" dirty="0" smtClean="0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09799" y="1859562"/>
            <a:ext cx="4800600" cy="487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568" y="1405547"/>
            <a:ext cx="909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Follow this diagram </a:t>
            </a:r>
            <a:r>
              <a:rPr lang="en-US" b="1" u="sng" smtClean="0">
                <a:solidFill>
                  <a:schemeClr val="accent6"/>
                </a:solidFill>
              </a:rPr>
              <a:t>&amp; previous </a:t>
            </a:r>
            <a:r>
              <a:rPr lang="en-US" b="1" u="sng" dirty="0" smtClean="0">
                <a:solidFill>
                  <a:schemeClr val="accent6"/>
                </a:solidFill>
              </a:rPr>
              <a:t>slide</a:t>
            </a:r>
            <a:r>
              <a:rPr lang="en-US" b="1" dirty="0" smtClean="0">
                <a:solidFill>
                  <a:schemeClr val="accent6"/>
                </a:solidFill>
              </a:rPr>
              <a:t> to construct the layout of your outline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57499" y="2414169"/>
            <a:ext cx="3505200" cy="37675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3299" y="3002562"/>
            <a:ext cx="2133600" cy="259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1793" y="1782923"/>
            <a:ext cx="57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332191" y="2339248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640835" y="3091706"/>
            <a:ext cx="1862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C1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D1</a:t>
            </a:r>
            <a:endParaRPr lang="en-US" dirty="0"/>
          </a:p>
          <a:p>
            <a:pPr marL="1314450" lvl="2" indent="-400050">
              <a:buFont typeface="+mj-lt"/>
              <a:buAutoNum type="romanUcPeriod"/>
            </a:pPr>
            <a:r>
              <a:rPr lang="en-US" dirty="0" smtClean="0"/>
              <a:t>E1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dirty="0" smtClean="0"/>
              <a:t>E2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D2…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C2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D1…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C3…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7935" y="2953206"/>
            <a:ext cx="19598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NOTE</a:t>
            </a:r>
            <a:r>
              <a:rPr lang="en-US" b="1" dirty="0" smtClean="0"/>
              <a:t>: </a:t>
            </a:r>
            <a:r>
              <a:rPr lang="en-US" dirty="0" smtClean="0"/>
              <a:t>for every one C you have at least one D and for every one D you have at least one E. </a:t>
            </a:r>
            <a:r>
              <a:rPr lang="en-US" dirty="0"/>
              <a:t>T</a:t>
            </a:r>
            <a:r>
              <a:rPr lang="en-US" dirty="0" smtClean="0"/>
              <a:t>his heightens intentionality &amp; integrity.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748" y="2091039"/>
            <a:ext cx="1934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“A” &amp; “B” as a preamble for your outline</a:t>
            </a:r>
          </a:p>
        </p:txBody>
      </p:sp>
    </p:spTree>
    <p:extLst>
      <p:ext uri="{BB962C8B-B14F-4D97-AF65-F5344CB8AC3E}">
        <p14:creationId xmlns:p14="http://schemas.microsoft.com/office/powerpoint/2010/main" val="60410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46" y="1143000"/>
            <a:ext cx="8458200" cy="45720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400"/>
              </a:spcBef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“</a:t>
            </a:r>
            <a:r>
              <a:rPr lang="en-US" sz="3000" dirty="0" smtClean="0">
                <a:solidFill>
                  <a:schemeClr val="bg1"/>
                </a:solidFill>
              </a:rPr>
              <a:t>Don’t adventures ever have an end?  I suppose not, someone else always has to carry on the story.”</a:t>
            </a:r>
            <a:endParaRPr lang="en-US" sz="3000" dirty="0" smtClean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~ Bilbo Baggins ~</a:t>
            </a:r>
            <a:endParaRPr lang="en-US" sz="2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Internship Posture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slides are designed to guide you in the preparation </a:t>
            </a:r>
            <a:r>
              <a:rPr lang="en-US" dirty="0" smtClean="0"/>
              <a:t>and</a:t>
            </a:r>
            <a:r>
              <a:rPr lang="en-US" dirty="0" smtClean="0"/>
              <a:t> creation </a:t>
            </a:r>
            <a:r>
              <a:rPr lang="en-US" dirty="0" smtClean="0"/>
              <a:t>of </a:t>
            </a:r>
            <a:r>
              <a:rPr lang="en-US" dirty="0" smtClean="0"/>
              <a:t>your </a:t>
            </a:r>
            <a:r>
              <a:rPr lang="en-US" i="1" dirty="0" smtClean="0"/>
              <a:t>statement of expectations &amp; responsibilities </a:t>
            </a:r>
            <a:r>
              <a:rPr lang="en-US" dirty="0" smtClean="0"/>
              <a:t>for your internship. Interact with </a:t>
            </a:r>
            <a:r>
              <a:rPr lang="en-US" dirty="0" smtClean="0"/>
              <a:t>ALL the prompts in this power point to properly complete the statement outline: </a:t>
            </a: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800" dirty="0" smtClean="0"/>
              <a:t>REVIEW the next 4 </a:t>
            </a:r>
            <a:r>
              <a:rPr lang="en-US" sz="2800" dirty="0" smtClean="0"/>
              <a:t>slides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WRITE</a:t>
            </a:r>
            <a:r>
              <a:rPr lang="en-US" sz="2800" dirty="0" smtClean="0"/>
              <a:t> a </a:t>
            </a:r>
            <a:r>
              <a:rPr lang="en-US" sz="2800" dirty="0" smtClean="0"/>
              <a:t>brief response </a:t>
            </a:r>
            <a:r>
              <a:rPr lang="en-US" sz="2800" dirty="0" smtClean="0"/>
              <a:t>to each </a:t>
            </a:r>
            <a:r>
              <a:rPr lang="en-US" sz="2800" dirty="0" smtClean="0"/>
              <a:t>question…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062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3276600"/>
            <a:ext cx="4597400" cy="3448050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3 Capital I’s of an Internship </a:t>
            </a:r>
            <a:endParaRPr lang="en-US" sz="440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I</a:t>
            </a:r>
            <a:r>
              <a:rPr lang="en-US" sz="5400" dirty="0" smtClean="0">
                <a:latin typeface="+mj-lt"/>
              </a:rPr>
              <a:t>ntentionality</a:t>
            </a:r>
          </a:p>
          <a:p>
            <a:r>
              <a:rPr lang="en-US" sz="3600" dirty="0"/>
              <a:t>d</a:t>
            </a:r>
            <a:r>
              <a:rPr lang="en-US" sz="3600" dirty="0" smtClean="0"/>
              <a:t>efinition = direction </a:t>
            </a:r>
          </a:p>
          <a:p>
            <a:r>
              <a:rPr lang="en-US" sz="3600" dirty="0" smtClean="0"/>
              <a:t>What is your why &amp; how?</a:t>
            </a:r>
          </a:p>
        </p:txBody>
      </p:sp>
    </p:spTree>
    <p:extLst>
      <p:ext uri="{BB962C8B-B14F-4D97-AF65-F5344CB8AC3E}">
        <p14:creationId xmlns:p14="http://schemas.microsoft.com/office/powerpoint/2010/main" val="203390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4332849" cy="3200400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3 Capital I’s of an Internship </a:t>
            </a:r>
            <a:endParaRPr lang="en-US" sz="440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I</a:t>
            </a:r>
            <a:r>
              <a:rPr lang="en-US" sz="5400" dirty="0" smtClean="0">
                <a:latin typeface="+mj-lt"/>
              </a:rPr>
              <a:t>nquiry</a:t>
            </a:r>
          </a:p>
          <a:p>
            <a:r>
              <a:rPr lang="en-US" sz="3600" dirty="0" smtClean="0"/>
              <a:t>curiosity = exploration</a:t>
            </a:r>
          </a:p>
          <a:p>
            <a:r>
              <a:rPr lang="en-US" sz="3600" dirty="0" smtClean="0"/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18268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33" y="3276600"/>
            <a:ext cx="4398367" cy="3302000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3 Capital I’s of an Internship </a:t>
            </a:r>
            <a:endParaRPr lang="en-US" sz="440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I</a:t>
            </a:r>
            <a:r>
              <a:rPr lang="en-US" sz="5400" dirty="0" smtClean="0">
                <a:latin typeface="+mj-lt"/>
              </a:rPr>
              <a:t>ntegrate</a:t>
            </a:r>
          </a:p>
          <a:p>
            <a:r>
              <a:rPr lang="en-US" sz="3600" dirty="0" smtClean="0"/>
              <a:t>theory = practice</a:t>
            </a:r>
          </a:p>
          <a:p>
            <a:r>
              <a:rPr lang="en-US" sz="3600" dirty="0" smtClean="0"/>
              <a:t>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3260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648200" cy="3490089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t</a:t>
            </a:r>
            <a:r>
              <a:rPr lang="en-US" sz="4200" dirty="0" smtClean="0"/>
              <a:t>he </a:t>
            </a:r>
            <a:r>
              <a:rPr lang="en-US" sz="4200" dirty="0"/>
              <a:t>lower case “</a:t>
            </a:r>
            <a:r>
              <a:rPr lang="en-US" sz="4200" dirty="0" err="1"/>
              <a:t>i</a:t>
            </a:r>
            <a:r>
              <a:rPr lang="en-US" sz="4200" dirty="0"/>
              <a:t>” of an </a:t>
            </a:r>
            <a:r>
              <a:rPr lang="en-US" sz="4200" dirty="0" smtClean="0"/>
              <a:t>internship </a:t>
            </a:r>
            <a:endParaRPr lang="en-US" sz="420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i</a:t>
            </a:r>
            <a:r>
              <a:rPr lang="en-US" sz="5400" dirty="0" smtClean="0">
                <a:latin typeface="+mj-lt"/>
              </a:rPr>
              <a:t>ndividual</a:t>
            </a:r>
          </a:p>
          <a:p>
            <a:r>
              <a:rPr lang="en-US" sz="3600" dirty="0"/>
              <a:t>i</a:t>
            </a:r>
            <a:r>
              <a:rPr lang="en-US" sz="3600" dirty="0" smtClean="0"/>
              <a:t>t’s not about you alone</a:t>
            </a:r>
          </a:p>
          <a:p>
            <a:r>
              <a:rPr lang="en-US" sz="3600" dirty="0" smtClean="0"/>
              <a:t>Who is involved?</a:t>
            </a:r>
          </a:p>
        </p:txBody>
      </p:sp>
    </p:spTree>
    <p:extLst>
      <p:ext uri="{BB962C8B-B14F-4D97-AF65-F5344CB8AC3E}">
        <p14:creationId xmlns:p14="http://schemas.microsoft.com/office/powerpoint/2010/main" val="2331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1654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46" y="1143000"/>
            <a:ext cx="84582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100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“</a:t>
            </a:r>
            <a:r>
              <a:rPr lang="en-US" sz="3000" dirty="0" smtClean="0">
                <a:solidFill>
                  <a:schemeClr val="bg1"/>
                </a:solidFill>
              </a:rPr>
              <a:t>Your system is perfectly designed to produce the results you are getting.</a:t>
            </a:r>
            <a:r>
              <a:rPr lang="en-US" sz="3000" dirty="0" smtClean="0">
                <a:solidFill>
                  <a:schemeClr val="bg1"/>
                </a:solidFill>
              </a:rPr>
              <a:t>”</a:t>
            </a:r>
          </a:p>
          <a:p>
            <a:pPr marL="0" lvl="0" indent="0" algn="ctr">
              <a:spcBef>
                <a:spcPts val="1400"/>
              </a:spcBef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~ Dallas Willard ~</a:t>
            </a:r>
            <a:endParaRPr lang="en-US" sz="2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Internship </a:t>
            </a:r>
            <a:r>
              <a:rPr lang="en-US" dirty="0" smtClean="0"/>
              <a:t>Statement Overview</a:t>
            </a:r>
            <a:endParaRPr lang="en-US" dirty="0" smtClean="0"/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/>
              <a:t>The following slides guide you in the construction of your statement for your </a:t>
            </a:r>
            <a:r>
              <a:rPr lang="en-US" sz="3200" dirty="0" smtClean="0"/>
              <a:t>internship and build </a:t>
            </a:r>
            <a:r>
              <a:rPr lang="en-US" sz="3200" dirty="0" smtClean="0"/>
              <a:t>upon the previous prompts</a:t>
            </a:r>
            <a:r>
              <a:rPr lang="en-US" sz="3200" dirty="0" smtClean="0"/>
              <a:t>. </a:t>
            </a:r>
            <a:r>
              <a:rPr lang="en-US" sz="3200" u="sng" dirty="0" smtClean="0"/>
              <a:t>NOTE</a:t>
            </a:r>
            <a:r>
              <a:rPr lang="en-US" sz="3200" dirty="0" smtClean="0"/>
              <a:t>: you will turn in an outline that serves as your </a:t>
            </a:r>
            <a:r>
              <a:rPr lang="en-US" sz="3200" i="1" dirty="0" smtClean="0"/>
              <a:t>statement of expectations &amp; responsibilities</a:t>
            </a:r>
            <a:r>
              <a:rPr lang="en-US" sz="3200" dirty="0" smtClean="0"/>
              <a:t>.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COMPLETE</a:t>
            </a:r>
            <a:r>
              <a:rPr lang="en-US" sz="3200" dirty="0" smtClean="0"/>
              <a:t> </a:t>
            </a:r>
            <a:r>
              <a:rPr lang="en-US" sz="3200" dirty="0" smtClean="0"/>
              <a:t>the prompts given on each </a:t>
            </a:r>
            <a:r>
              <a:rPr lang="en-US" sz="3200" dirty="0" smtClean="0"/>
              <a:t>slide as you compose your draft…</a:t>
            </a:r>
            <a:endParaRPr lang="en-US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479"/>
      </a:accent1>
      <a:accent2>
        <a:srgbClr val="E36C09"/>
      </a:accent2>
      <a:accent3>
        <a:srgbClr val="5D9732"/>
      </a:accent3>
      <a:accent4>
        <a:srgbClr val="548DD4"/>
      </a:accent4>
      <a:accent5>
        <a:srgbClr val="4BACC6"/>
      </a:accent5>
      <a:accent6>
        <a:srgbClr val="F79646"/>
      </a:accent6>
      <a:hlink>
        <a:srgbClr val="0000FF"/>
      </a:hlink>
      <a:folHlink>
        <a:srgbClr val="76923C"/>
      </a:folHlink>
    </a:clrScheme>
    <a:fontScheme name="Custom 1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1799</Words>
  <Application>Microsoft Macintosh PowerPoint</Application>
  <PresentationFormat>On-screen Show (4:3)</PresentationFormat>
  <Paragraphs>223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Georgia</vt:lpstr>
      <vt:lpstr>Lucida Sans</vt:lpstr>
      <vt:lpstr>Times New Roman</vt:lpstr>
      <vt:lpstr>Wingdings</vt:lpstr>
      <vt:lpstr>Arial</vt:lpstr>
      <vt:lpstr>Office Theme</vt:lpstr>
      <vt:lpstr>Intern Statement of Expectations &amp; Responsibilities</vt:lpstr>
      <vt:lpstr>PowerPoint Presentation</vt:lpstr>
      <vt:lpstr>Internship Posture</vt:lpstr>
      <vt:lpstr>The 3 Capital I’s of an Internship </vt:lpstr>
      <vt:lpstr>The 3 Capital I’s of an Internship </vt:lpstr>
      <vt:lpstr>The 3 Capital I’s of an Internship </vt:lpstr>
      <vt:lpstr>the lower case “i” of an internship </vt:lpstr>
      <vt:lpstr>PowerPoint Presentation</vt:lpstr>
      <vt:lpstr>Internship Statement Overview</vt:lpstr>
      <vt:lpstr>Internship Statement Overview</vt:lpstr>
      <vt:lpstr>Internship Statement Overview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CREATE your Internship Statement</vt:lpstr>
      <vt:lpstr>CREATE your Internship Statement</vt:lpstr>
      <vt:lpstr>CREATE your Internship Statement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</dc:creator>
  <cp:lastModifiedBy>Microsoft Office User</cp:lastModifiedBy>
  <cp:revision>57</cp:revision>
  <dcterms:created xsi:type="dcterms:W3CDTF">2012-08-24T16:37:14Z</dcterms:created>
  <dcterms:modified xsi:type="dcterms:W3CDTF">2016-06-01T19:49:15Z</dcterms:modified>
</cp:coreProperties>
</file>